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3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3" r:id="rId2"/>
    <p:sldId id="294" r:id="rId3"/>
    <p:sldId id="295" r:id="rId4"/>
    <p:sldId id="296" r:id="rId5"/>
    <p:sldId id="268" r:id="rId6"/>
    <p:sldId id="297" r:id="rId7"/>
    <p:sldId id="278" r:id="rId8"/>
    <p:sldId id="299" r:id="rId9"/>
    <p:sldId id="300" r:id="rId10"/>
    <p:sldId id="304" r:id="rId11"/>
    <p:sldId id="305" r:id="rId12"/>
    <p:sldId id="301" r:id="rId13"/>
    <p:sldId id="302" r:id="rId14"/>
    <p:sldId id="303" r:id="rId15"/>
    <p:sldId id="306" r:id="rId16"/>
    <p:sldId id="280" r:id="rId17"/>
  </p:sldIdLst>
  <p:sldSz cx="10691813" cy="7596188"/>
  <p:notesSz cx="6865938" cy="9998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3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  <p15:guide id="3" orient="horz" pos="3151">
          <p15:clr>
            <a:srgbClr val="A4A3A4"/>
          </p15:clr>
        </p15:guide>
        <p15:guide id="4" pos="216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essamad HADRI" initials="AH" lastIdx="1" clrIdx="0">
    <p:extLst>
      <p:ext uri="{19B8F6BF-5375-455C-9EA6-DF929625EA0E}">
        <p15:presenceInfo xmlns:p15="http://schemas.microsoft.com/office/powerpoint/2012/main" userId="Abdessamad HAD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259"/>
    <a:srgbClr val="B2432D"/>
    <a:srgbClr val="F69F07"/>
    <a:srgbClr val="BBE0DD"/>
    <a:srgbClr val="D5F1E4"/>
    <a:srgbClr val="CCFFCC"/>
    <a:srgbClr val="661B35"/>
    <a:srgbClr val="D2633A"/>
    <a:srgbClr val="89BFCC"/>
    <a:srgbClr val="B34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357"/>
    <p:restoredTop sz="86445"/>
  </p:normalViewPr>
  <p:slideViewPr>
    <p:cSldViewPr snapToGrid="0" snapToObjects="1" showGuides="1">
      <p:cViewPr varScale="1">
        <p:scale>
          <a:sx n="31" d="100"/>
          <a:sy n="31" d="100"/>
        </p:scale>
        <p:origin x="72" y="810"/>
      </p:cViewPr>
      <p:guideLst>
        <p:guide orient="horz" pos="2393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7" d="100"/>
          <a:sy n="127" d="100"/>
        </p:scale>
        <p:origin x="2064" y="184"/>
      </p:cViewPr>
      <p:guideLst>
        <p:guide orient="horz" pos="2236"/>
        <p:guide pos="3224"/>
        <p:guide orient="horz" pos="3151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5239" cy="501641"/>
          </a:xfrm>
          <a:prstGeom prst="rect">
            <a:avLst/>
          </a:prstGeom>
        </p:spPr>
        <p:txBody>
          <a:bodyPr vert="horz" lIns="96347" tIns="48173" rIns="96347" bIns="481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112" y="1"/>
            <a:ext cx="2975239" cy="501641"/>
          </a:xfrm>
          <a:prstGeom prst="rect">
            <a:avLst/>
          </a:prstGeom>
        </p:spPr>
        <p:txBody>
          <a:bodyPr vert="horz" lIns="96347" tIns="48173" rIns="96347" bIns="48173" rtlCol="0"/>
          <a:lstStyle>
            <a:lvl1pPr algn="r">
              <a:defRPr sz="1200"/>
            </a:lvl1pPr>
          </a:lstStyle>
          <a:p>
            <a:fld id="{8BBDB45B-8ED9-7A45-B2CA-0D0085D5D074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96437"/>
            <a:ext cx="2975239" cy="501640"/>
          </a:xfrm>
          <a:prstGeom prst="rect">
            <a:avLst/>
          </a:prstGeom>
        </p:spPr>
        <p:txBody>
          <a:bodyPr vert="horz" lIns="96347" tIns="48173" rIns="96347" bIns="481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112" y="9496437"/>
            <a:ext cx="2975239" cy="501640"/>
          </a:xfrm>
          <a:prstGeom prst="rect">
            <a:avLst/>
          </a:prstGeom>
        </p:spPr>
        <p:txBody>
          <a:bodyPr vert="horz" lIns="96347" tIns="48173" rIns="96347" bIns="48173" rtlCol="0" anchor="b"/>
          <a:lstStyle>
            <a:lvl1pPr algn="r">
              <a:defRPr sz="1200"/>
            </a:lvl1pPr>
          </a:lstStyle>
          <a:p>
            <a:fld id="{7655F0D2-F0D5-5F47-97D1-2C941FED020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801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75239" cy="501641"/>
          </a:xfrm>
          <a:prstGeom prst="rect">
            <a:avLst/>
          </a:prstGeom>
        </p:spPr>
        <p:txBody>
          <a:bodyPr vert="horz" lIns="96347" tIns="48173" rIns="96347" bIns="481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112" y="1"/>
            <a:ext cx="2975239" cy="501641"/>
          </a:xfrm>
          <a:prstGeom prst="rect">
            <a:avLst/>
          </a:prstGeom>
        </p:spPr>
        <p:txBody>
          <a:bodyPr vert="horz" lIns="96347" tIns="48173" rIns="96347" bIns="48173" rtlCol="0"/>
          <a:lstStyle>
            <a:lvl1pPr algn="r">
              <a:defRPr sz="1200"/>
            </a:lvl1pPr>
          </a:lstStyle>
          <a:p>
            <a:fld id="{82C368E0-BEA1-BC48-90A6-7F785E0E900A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47775"/>
            <a:ext cx="4751388" cy="3376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7" tIns="48173" rIns="96347" bIns="4817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594" y="4811573"/>
            <a:ext cx="5492750" cy="3936742"/>
          </a:xfrm>
          <a:prstGeom prst="rect">
            <a:avLst/>
          </a:prstGeom>
        </p:spPr>
        <p:txBody>
          <a:bodyPr vert="horz" lIns="96347" tIns="48173" rIns="96347" bIns="48173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96437"/>
            <a:ext cx="2975239" cy="501640"/>
          </a:xfrm>
          <a:prstGeom prst="rect">
            <a:avLst/>
          </a:prstGeom>
        </p:spPr>
        <p:txBody>
          <a:bodyPr vert="horz" lIns="96347" tIns="48173" rIns="96347" bIns="481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112" y="9496437"/>
            <a:ext cx="2975239" cy="501640"/>
          </a:xfrm>
          <a:prstGeom prst="rect">
            <a:avLst/>
          </a:prstGeom>
        </p:spPr>
        <p:txBody>
          <a:bodyPr vert="horz" lIns="96347" tIns="48173" rIns="96347" bIns="48173" rtlCol="0" anchor="b"/>
          <a:lstStyle>
            <a:lvl1pPr algn="r">
              <a:defRPr sz="1200"/>
            </a:lvl1pPr>
          </a:lstStyle>
          <a:p>
            <a:fld id="{39FFCF22-E184-6246-B8ED-D9C82E3393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47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540004" y="3475100"/>
            <a:ext cx="9611995" cy="3005455"/>
          </a:xfrm>
          <a:custGeom>
            <a:avLst/>
            <a:gdLst/>
            <a:ahLst/>
            <a:cxnLst/>
            <a:rect l="l" t="t" r="r" b="b"/>
            <a:pathLst>
              <a:path w="9611995" h="3005454">
                <a:moveTo>
                  <a:pt x="0" y="3004908"/>
                </a:moveTo>
                <a:lnTo>
                  <a:pt x="9611995" y="3004908"/>
                </a:lnTo>
                <a:lnTo>
                  <a:pt x="9611995" y="0"/>
                </a:lnTo>
                <a:lnTo>
                  <a:pt x="0" y="0"/>
                </a:lnTo>
                <a:lnTo>
                  <a:pt x="0" y="3004908"/>
                </a:lnTo>
                <a:close/>
              </a:path>
            </a:pathLst>
          </a:custGeom>
          <a:solidFill>
            <a:srgbClr val="1B7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 userDrawn="1"/>
        </p:nvSpPr>
        <p:spPr>
          <a:xfrm>
            <a:off x="540004" y="360019"/>
            <a:ext cx="9612007" cy="3115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2255" y="5131469"/>
            <a:ext cx="2193595" cy="896921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8" name="object 5"/>
          <p:cNvSpPr/>
          <p:nvPr userDrawn="1"/>
        </p:nvSpPr>
        <p:spPr>
          <a:xfrm>
            <a:off x="4961385" y="4878555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>
                <a:moveTo>
                  <a:pt x="0" y="0"/>
                </a:moveTo>
                <a:lnTo>
                  <a:pt x="774725" y="0"/>
                </a:lnTo>
              </a:path>
            </a:pathLst>
          </a:custGeom>
          <a:ln w="3092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22" y="2242586"/>
            <a:ext cx="4218967" cy="23537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32" y="5573581"/>
            <a:ext cx="1181986" cy="6778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596" y="6782946"/>
            <a:ext cx="1404618" cy="4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3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NTRO ET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5549900" y="3435350"/>
            <a:ext cx="4406900" cy="3421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205" y="2679404"/>
            <a:ext cx="9432545" cy="571811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1"/>
            </a:lvl1pPr>
            <a:lvl2pPr marL="506395" indent="0">
              <a:buNone/>
              <a:defRPr sz="2215" b="1"/>
            </a:lvl2pPr>
            <a:lvl3pPr marL="1012789" indent="0">
              <a:buNone/>
              <a:defRPr sz="1994" b="1"/>
            </a:lvl3pPr>
            <a:lvl4pPr marL="1519184" indent="0">
              <a:buNone/>
              <a:defRPr sz="1772" b="1"/>
            </a:lvl4pPr>
            <a:lvl5pPr marL="2025579" indent="0">
              <a:buNone/>
              <a:defRPr sz="1772" b="1"/>
            </a:lvl5pPr>
            <a:lvl6pPr marL="2531974" indent="0">
              <a:buNone/>
              <a:defRPr sz="1772" b="1"/>
            </a:lvl6pPr>
            <a:lvl7pPr marL="3038368" indent="0">
              <a:buNone/>
              <a:defRPr sz="1772" b="1"/>
            </a:lvl7pPr>
            <a:lvl8pPr marL="3544763" indent="0">
              <a:buNone/>
              <a:defRPr sz="1772" b="1"/>
            </a:lvl8pPr>
            <a:lvl9pPr marL="4051158" indent="0">
              <a:buNone/>
              <a:defRPr sz="177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4205" y="3435846"/>
            <a:ext cx="4622033" cy="342006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01638" indent="0">
              <a:buNone/>
              <a:tabLst/>
              <a:defRPr sz="14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46238" y="7040541"/>
            <a:ext cx="404427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070" y="242604"/>
            <a:ext cx="525564" cy="514893"/>
          </a:xfrm>
          <a:prstGeom prst="rect">
            <a:avLst/>
          </a:prstGeom>
        </p:spPr>
      </p:pic>
      <p:sp>
        <p:nvSpPr>
          <p:cNvPr id="13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rgbClr val="F99F24"/>
                </a:solidFill>
                <a:latin typeface="Arial"/>
                <a:cs typeface="Arial"/>
              </a:rPr>
              <a:t>PARTIE</a:t>
            </a:r>
            <a:r>
              <a:rPr lang="fr-FR" sz="1300" b="1" spc="-140" baseline="0" dirty="0">
                <a:solidFill>
                  <a:srgbClr val="F99F2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99F24"/>
                </a:solidFill>
                <a:latin typeface="Arial"/>
                <a:cs typeface="Arial"/>
              </a:rPr>
              <a:t>A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25599" y="1620000"/>
            <a:ext cx="9431151" cy="5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127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5" name="object 7"/>
          <p:cNvSpPr/>
          <p:nvPr userDrawn="1"/>
        </p:nvSpPr>
        <p:spPr>
          <a:xfrm>
            <a:off x="540000" y="2374647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969" y="0"/>
                </a:lnTo>
              </a:path>
            </a:pathLst>
          </a:custGeom>
          <a:ln w="4823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59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E ET IMAGE GRAN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599" y="1093712"/>
            <a:ext cx="3684893" cy="1185145"/>
          </a:xfrm>
        </p:spPr>
        <p:txBody>
          <a:bodyPr anchor="t">
            <a:no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93712"/>
            <a:ext cx="5412730" cy="5398217"/>
          </a:xfrm>
        </p:spPr>
        <p:txBody>
          <a:bodyPr anchor="t">
            <a:noAutofit/>
          </a:bodyPr>
          <a:lstStyle>
            <a:lvl1pPr marL="0" indent="0">
              <a:buNone/>
              <a:defRPr sz="3544"/>
            </a:lvl1pPr>
            <a:lvl2pPr marL="506395" indent="0">
              <a:buNone/>
              <a:defRPr sz="3101"/>
            </a:lvl2pPr>
            <a:lvl3pPr marL="1012789" indent="0">
              <a:buNone/>
              <a:defRPr sz="2658"/>
            </a:lvl3pPr>
            <a:lvl4pPr marL="1519184" indent="0">
              <a:buNone/>
              <a:defRPr sz="2215"/>
            </a:lvl4pPr>
            <a:lvl5pPr marL="2025579" indent="0">
              <a:buNone/>
              <a:defRPr sz="2215"/>
            </a:lvl5pPr>
            <a:lvl6pPr marL="2531974" indent="0">
              <a:buNone/>
              <a:defRPr sz="2215"/>
            </a:lvl6pPr>
            <a:lvl7pPr marL="3038368" indent="0">
              <a:buNone/>
              <a:defRPr sz="2215"/>
            </a:lvl7pPr>
            <a:lvl8pPr marL="3544763" indent="0">
              <a:buNone/>
              <a:defRPr sz="2215"/>
            </a:lvl8pPr>
            <a:lvl9pPr marL="4051158" indent="0">
              <a:buNone/>
              <a:defRPr sz="2215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599" y="2469599"/>
            <a:ext cx="3684893" cy="402232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506395" indent="0">
              <a:buNone/>
              <a:defRPr sz="1551"/>
            </a:lvl2pPr>
            <a:lvl3pPr marL="1012789" indent="0">
              <a:buNone/>
              <a:defRPr sz="1329"/>
            </a:lvl3pPr>
            <a:lvl4pPr marL="1519184" indent="0">
              <a:buNone/>
              <a:defRPr sz="1108"/>
            </a:lvl4pPr>
            <a:lvl5pPr marL="2025579" indent="0">
              <a:buNone/>
              <a:defRPr sz="1108"/>
            </a:lvl5pPr>
            <a:lvl6pPr marL="2531974" indent="0">
              <a:buNone/>
              <a:defRPr sz="1108"/>
            </a:lvl6pPr>
            <a:lvl7pPr marL="3038368" indent="0">
              <a:buNone/>
              <a:defRPr sz="1108"/>
            </a:lvl7pPr>
            <a:lvl8pPr marL="3544763" indent="0">
              <a:buNone/>
              <a:defRPr sz="1108"/>
            </a:lvl8pPr>
            <a:lvl9pPr marL="4051158" indent="0">
              <a:buNone/>
              <a:defRPr sz="11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070" y="242604"/>
            <a:ext cx="525564" cy="514893"/>
          </a:xfrm>
          <a:prstGeom prst="rect">
            <a:avLst/>
          </a:prstGeom>
        </p:spPr>
      </p:pic>
      <p:sp>
        <p:nvSpPr>
          <p:cNvPr id="9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rgbClr val="F99F24"/>
                </a:solidFill>
                <a:latin typeface="Arial"/>
                <a:cs typeface="Arial"/>
              </a:rPr>
              <a:t>PARTIE</a:t>
            </a:r>
            <a:r>
              <a:rPr lang="fr-FR" sz="1300" b="1" spc="-140" baseline="0" dirty="0">
                <a:solidFill>
                  <a:srgbClr val="F99F2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99F24"/>
                </a:solidFill>
                <a:latin typeface="Arial"/>
                <a:cs typeface="Arial"/>
              </a:rPr>
              <a:t>A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Ellipse 11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5146238" y="7040541"/>
            <a:ext cx="404427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0" name="object 7"/>
          <p:cNvSpPr/>
          <p:nvPr userDrawn="1"/>
        </p:nvSpPr>
        <p:spPr>
          <a:xfrm>
            <a:off x="540000" y="2374647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969" y="0"/>
                </a:lnTo>
              </a:path>
            </a:pathLst>
          </a:custGeom>
          <a:ln w="4823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15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ENCA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599" y="1620000"/>
            <a:ext cx="9431151" cy="558000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2577902"/>
            <a:ext cx="6750816" cy="4270550"/>
          </a:xfrm>
        </p:spPr>
        <p:txBody>
          <a:bodyPr>
            <a:noAutofit/>
          </a:bodyPr>
          <a:lstStyle>
            <a:lvl1pPr marL="457200" indent="-457200">
              <a:buFont typeface="+mj-lt"/>
              <a:buAutoNum type="arabicPeriod"/>
              <a:defRPr sz="2000" b="1">
                <a:solidFill>
                  <a:schemeClr val="accent2"/>
                </a:solidFill>
              </a:defRPr>
            </a:lvl1pPr>
            <a:lvl2pPr marL="849295" indent="-342900">
              <a:buClrTx/>
              <a:buFont typeface="+mj-lt"/>
              <a:buAutoNum type="alphaLcPeriod"/>
              <a:defRPr sz="1600" b="1">
                <a:solidFill>
                  <a:schemeClr val="accent1"/>
                </a:solidFill>
                <a:latin typeface="+mj-lt"/>
              </a:defRPr>
            </a:lvl2pPr>
            <a:lvl3pPr marL="857250" indent="0">
              <a:buNone/>
              <a:tabLst/>
              <a:defRPr sz="1600" b="1" u="sng">
                <a:latin typeface="+mj-lt"/>
              </a:defRPr>
            </a:lvl3pPr>
            <a:lvl4pPr marL="1519185" indent="0">
              <a:buNone/>
              <a:defRPr sz="1400"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6238" y="7040541"/>
            <a:ext cx="404427" cy="404427"/>
          </a:xfrm>
        </p:spPr>
        <p:txBody>
          <a:bodyPr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070" y="242604"/>
            <a:ext cx="525564" cy="514893"/>
          </a:xfrm>
          <a:prstGeom prst="rect">
            <a:avLst/>
          </a:prstGeom>
        </p:spPr>
      </p:pic>
      <p:sp>
        <p:nvSpPr>
          <p:cNvPr id="9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rgbClr val="F99F24"/>
                </a:solidFill>
                <a:latin typeface="Arial"/>
                <a:cs typeface="Arial"/>
              </a:rPr>
              <a:t>PARTIE</a:t>
            </a:r>
            <a:r>
              <a:rPr lang="fr-FR" sz="1300" b="1" spc="-140" baseline="0" dirty="0">
                <a:solidFill>
                  <a:srgbClr val="F99F2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99F24"/>
                </a:solidFill>
                <a:latin typeface="Arial"/>
                <a:cs typeface="Arial"/>
              </a:rPr>
              <a:t>A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540000" y="2374647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969" y="0"/>
                </a:lnTo>
              </a:path>
            </a:pathLst>
          </a:custGeom>
          <a:ln w="4823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ZoneTexte 3"/>
          <p:cNvSpPr txBox="1"/>
          <p:nvPr userDrawn="1"/>
        </p:nvSpPr>
        <p:spPr>
          <a:xfrm>
            <a:off x="7424928" y="2577902"/>
            <a:ext cx="2531822" cy="4270550"/>
          </a:xfrm>
          <a:prstGeom prst="rect">
            <a:avLst/>
          </a:prstGeom>
          <a:solidFill>
            <a:schemeClr val="accent2"/>
          </a:solidFill>
        </p:spPr>
        <p:txBody>
          <a:bodyPr wrap="square" tIns="180000" rtlCol="0">
            <a:noAutofit/>
          </a:bodyPr>
          <a:lstStyle/>
          <a:p>
            <a:pPr algn="ctr"/>
            <a:r>
              <a:rPr lang="fr-FR" b="1" dirty="0">
                <a:solidFill>
                  <a:schemeClr val="bg2"/>
                </a:solidFill>
              </a:rPr>
              <a:t>Titre de l’encart</a:t>
            </a:r>
          </a:p>
          <a:p>
            <a:pPr marL="179705" marR="217170">
              <a:lnSpc>
                <a:spcPct val="100000"/>
              </a:lnSpc>
              <a:spcBef>
                <a:spcPts val="1400"/>
              </a:spcBef>
            </a:pPr>
            <a:r>
              <a:rPr lang="fr-FR" sz="1400" dirty="0">
                <a:solidFill>
                  <a:schemeClr val="bg2"/>
                </a:solidFill>
              </a:rPr>
              <a:t>Texte</a:t>
            </a:r>
            <a:r>
              <a:rPr lang="fr-FR" sz="1400" baseline="0" dirty="0">
                <a:solidFill>
                  <a:schemeClr val="bg2"/>
                </a:solidFill>
              </a:rPr>
              <a:t> de l’encart</a:t>
            </a:r>
            <a:endParaRPr lang="fr-FR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1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92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TION PHO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5"/>
          <p:cNvSpPr>
            <a:spLocks noGrp="1"/>
          </p:cNvSpPr>
          <p:nvPr>
            <p:ph type="pic" sz="quarter" idx="14"/>
          </p:nvPr>
        </p:nvSpPr>
        <p:spPr>
          <a:xfrm>
            <a:off x="6554189" y="977456"/>
            <a:ext cx="1677912" cy="2318637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8" name="Espace réservé pour une image  5"/>
          <p:cNvSpPr>
            <a:spLocks noGrp="1"/>
          </p:cNvSpPr>
          <p:nvPr>
            <p:ph type="pic" sz="quarter" idx="15"/>
          </p:nvPr>
        </p:nvSpPr>
        <p:spPr>
          <a:xfrm>
            <a:off x="3048798" y="3603902"/>
            <a:ext cx="1593126" cy="2499186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1" name="Espace réservé pour une image  5"/>
          <p:cNvSpPr>
            <a:spLocks noGrp="1"/>
          </p:cNvSpPr>
          <p:nvPr>
            <p:ph type="pic" sz="quarter" idx="18"/>
          </p:nvPr>
        </p:nvSpPr>
        <p:spPr>
          <a:xfrm>
            <a:off x="2414987" y="2402958"/>
            <a:ext cx="2226937" cy="1073684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6"/>
          </p:nvPr>
        </p:nvSpPr>
        <p:spPr>
          <a:xfrm>
            <a:off x="1323965" y="2604110"/>
            <a:ext cx="1593126" cy="2499186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12" name="Espace réservé pour une image  5"/>
          <p:cNvSpPr>
            <a:spLocks noGrp="1"/>
          </p:cNvSpPr>
          <p:nvPr>
            <p:ph type="pic" sz="quarter" idx="19"/>
          </p:nvPr>
        </p:nvSpPr>
        <p:spPr>
          <a:xfrm>
            <a:off x="4749946" y="5252483"/>
            <a:ext cx="2170112" cy="1607509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Espace réservé pour une image  5"/>
          <p:cNvSpPr>
            <a:spLocks noGrp="1"/>
          </p:cNvSpPr>
          <p:nvPr>
            <p:ph type="pic" sz="quarter" idx="20"/>
          </p:nvPr>
        </p:nvSpPr>
        <p:spPr>
          <a:xfrm>
            <a:off x="6582799" y="3434113"/>
            <a:ext cx="2943970" cy="2227292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21"/>
          </p:nvPr>
        </p:nvSpPr>
        <p:spPr>
          <a:xfrm>
            <a:off x="3947477" y="791731"/>
            <a:ext cx="1690285" cy="1536634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5" name="Espace réservé pour une image  5"/>
          <p:cNvSpPr>
            <a:spLocks noGrp="1"/>
          </p:cNvSpPr>
          <p:nvPr>
            <p:ph type="pic" sz="quarter" idx="22"/>
          </p:nvPr>
        </p:nvSpPr>
        <p:spPr>
          <a:xfrm>
            <a:off x="2252235" y="5230556"/>
            <a:ext cx="1593126" cy="164472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4749945" y="2104508"/>
            <a:ext cx="2170112" cy="2998788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5146238" y="7040541"/>
            <a:ext cx="404427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3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599" y="1620000"/>
            <a:ext cx="9431151" cy="558000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577902"/>
            <a:ext cx="9416750" cy="427055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849295" indent="-342900">
              <a:buClrTx/>
              <a:buFont typeface="+mj-lt"/>
              <a:buAutoNum type="arabicPeriod"/>
              <a:defRPr sz="1600" b="1">
                <a:solidFill>
                  <a:schemeClr val="accent2"/>
                </a:solidFill>
                <a:latin typeface="+mj-lt"/>
              </a:defRPr>
            </a:lvl2pPr>
            <a:lvl3pPr marL="1200150" indent="-342900">
              <a:buFont typeface="+mj-lt"/>
              <a:buAutoNum type="alphaLcPeriod"/>
              <a:tabLst/>
              <a:defRPr sz="1600" b="1" u="none" baseline="0">
                <a:solidFill>
                  <a:schemeClr val="accent3"/>
                </a:solidFill>
                <a:latin typeface="+mj-lt"/>
              </a:defRPr>
            </a:lvl3pPr>
            <a:lvl4pPr marL="1519185" indent="0">
              <a:buNone/>
              <a:defRPr sz="14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2637" y="7039016"/>
            <a:ext cx="404427" cy="404427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08" y="242604"/>
            <a:ext cx="524487" cy="514893"/>
          </a:xfrm>
          <a:prstGeom prst="rect">
            <a:avLst/>
          </a:prstGeom>
        </p:spPr>
      </p:pic>
      <p:sp>
        <p:nvSpPr>
          <p:cNvPr id="9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chemeClr val="accent3"/>
                </a:solidFill>
                <a:latin typeface="Arial"/>
                <a:cs typeface="Arial"/>
              </a:rPr>
              <a:t>PARTIE</a:t>
            </a:r>
            <a:r>
              <a:rPr sz="1300" b="1" spc="-14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Arial"/>
                <a:cs typeface="Arial"/>
              </a:rPr>
              <a:t>B</a:t>
            </a:r>
            <a:endParaRPr sz="13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1" name="object 7"/>
          <p:cNvSpPr/>
          <p:nvPr userDrawn="1"/>
        </p:nvSpPr>
        <p:spPr>
          <a:xfrm>
            <a:off x="540000" y="2374647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969" y="0"/>
                </a:lnTo>
              </a:path>
            </a:pathLst>
          </a:custGeom>
          <a:ln w="4823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6135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92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DROI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5546725" y="2551113"/>
            <a:ext cx="4410075" cy="4291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1620000"/>
            <a:ext cx="9431151" cy="558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5600" y="2550695"/>
            <a:ext cx="4620638" cy="429115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274638" indent="0">
              <a:buFont typeface="Arial" charset="0"/>
              <a:buNone/>
              <a:tabLst/>
              <a:defRPr sz="1400" b="1">
                <a:solidFill>
                  <a:schemeClr val="accent3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llipse 11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2637" y="7039016"/>
            <a:ext cx="404427" cy="404427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08" y="242604"/>
            <a:ext cx="524487" cy="514893"/>
          </a:xfrm>
          <a:prstGeom prst="rect">
            <a:avLst/>
          </a:prstGeom>
        </p:spPr>
      </p:pic>
      <p:sp>
        <p:nvSpPr>
          <p:cNvPr id="15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chemeClr val="accent3"/>
                </a:solidFill>
                <a:latin typeface="Arial"/>
                <a:cs typeface="Arial"/>
              </a:rPr>
              <a:t>PARTIE</a:t>
            </a:r>
            <a:r>
              <a:rPr sz="1300" b="1" spc="-14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Arial"/>
                <a:cs typeface="Arial"/>
              </a:rPr>
              <a:t>B</a:t>
            </a:r>
            <a:endParaRPr sz="13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6" name="object 7"/>
          <p:cNvSpPr/>
          <p:nvPr userDrawn="1"/>
        </p:nvSpPr>
        <p:spPr>
          <a:xfrm>
            <a:off x="540000" y="2374647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969" y="0"/>
                </a:lnTo>
              </a:path>
            </a:pathLst>
          </a:custGeom>
          <a:ln w="4823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768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GAUCH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525463" y="2551113"/>
            <a:ext cx="4406900" cy="4291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6113" y="2550695"/>
            <a:ext cx="4620638" cy="429115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274638" indent="0">
              <a:buFont typeface="Arial" charset="0"/>
              <a:buNone/>
              <a:tabLst/>
              <a:defRPr sz="1400" b="1">
                <a:solidFill>
                  <a:schemeClr val="accent3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1620000"/>
            <a:ext cx="9431151" cy="558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2" name="Ellipse 11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2637" y="7039016"/>
            <a:ext cx="404427" cy="404427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08" y="242604"/>
            <a:ext cx="524487" cy="514893"/>
          </a:xfrm>
          <a:prstGeom prst="rect">
            <a:avLst/>
          </a:prstGeom>
        </p:spPr>
      </p:pic>
      <p:sp>
        <p:nvSpPr>
          <p:cNvPr id="15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chemeClr val="accent3"/>
                </a:solidFill>
                <a:latin typeface="Arial"/>
                <a:cs typeface="Arial"/>
              </a:rPr>
              <a:t>PARTIE</a:t>
            </a:r>
            <a:r>
              <a:rPr sz="1300" b="1" spc="-14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Arial"/>
                <a:cs typeface="Arial"/>
              </a:rPr>
              <a:t>B</a:t>
            </a:r>
            <a:endParaRPr sz="13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6" name="object 7"/>
          <p:cNvSpPr/>
          <p:nvPr userDrawn="1"/>
        </p:nvSpPr>
        <p:spPr>
          <a:xfrm>
            <a:off x="540000" y="2374647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969" y="0"/>
                </a:lnTo>
              </a:path>
            </a:pathLst>
          </a:custGeom>
          <a:ln w="4823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38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NTRO ET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5546725" y="3435350"/>
            <a:ext cx="4410075" cy="3421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205" y="2679404"/>
            <a:ext cx="9432545" cy="571811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1"/>
            </a:lvl1pPr>
            <a:lvl2pPr marL="506395" indent="0">
              <a:buNone/>
              <a:defRPr sz="2215" b="1"/>
            </a:lvl2pPr>
            <a:lvl3pPr marL="1012789" indent="0">
              <a:buNone/>
              <a:defRPr sz="1994" b="1"/>
            </a:lvl3pPr>
            <a:lvl4pPr marL="1519184" indent="0">
              <a:buNone/>
              <a:defRPr sz="1772" b="1"/>
            </a:lvl4pPr>
            <a:lvl5pPr marL="2025579" indent="0">
              <a:buNone/>
              <a:defRPr sz="1772" b="1"/>
            </a:lvl5pPr>
            <a:lvl6pPr marL="2531974" indent="0">
              <a:buNone/>
              <a:defRPr sz="1772" b="1"/>
            </a:lvl6pPr>
            <a:lvl7pPr marL="3038368" indent="0">
              <a:buNone/>
              <a:defRPr sz="1772" b="1"/>
            </a:lvl7pPr>
            <a:lvl8pPr marL="3544763" indent="0">
              <a:buNone/>
              <a:defRPr sz="1772" b="1"/>
            </a:lvl8pPr>
            <a:lvl9pPr marL="4051158" indent="0">
              <a:buNone/>
              <a:defRPr sz="177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4205" y="3435846"/>
            <a:ext cx="4622033" cy="3420065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01638" indent="0">
              <a:buNone/>
              <a:tabLst/>
              <a:defRPr sz="1400" b="1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25599" y="1620000"/>
            <a:ext cx="9431151" cy="5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127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15" name="object 7"/>
          <p:cNvSpPr/>
          <p:nvPr userDrawn="1"/>
        </p:nvSpPr>
        <p:spPr>
          <a:xfrm>
            <a:off x="540000" y="2374647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969" y="0"/>
                </a:lnTo>
              </a:path>
            </a:pathLst>
          </a:custGeom>
          <a:ln w="4823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Ellipse 15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2637" y="7039016"/>
            <a:ext cx="404427" cy="404427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08" y="242604"/>
            <a:ext cx="524487" cy="514893"/>
          </a:xfrm>
          <a:prstGeom prst="rect">
            <a:avLst/>
          </a:prstGeom>
        </p:spPr>
      </p:pic>
      <p:sp>
        <p:nvSpPr>
          <p:cNvPr id="19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chemeClr val="accent3"/>
                </a:solidFill>
                <a:latin typeface="Arial"/>
                <a:cs typeface="Arial"/>
              </a:rPr>
              <a:t>PARTIE</a:t>
            </a:r>
            <a:r>
              <a:rPr sz="1300" b="1" spc="-14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Arial"/>
                <a:cs typeface="Arial"/>
              </a:rPr>
              <a:t>B</a:t>
            </a:r>
            <a:endParaRPr sz="13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6386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E ET PHOTO GRAN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599" y="1093712"/>
            <a:ext cx="3659243" cy="1185144"/>
          </a:xfrm>
        </p:spPr>
        <p:txBody>
          <a:bodyPr anchor="t">
            <a:noAutofit/>
          </a:bodyPr>
          <a:lstStyle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93712"/>
            <a:ext cx="5412730" cy="5398217"/>
          </a:xfrm>
        </p:spPr>
        <p:txBody>
          <a:bodyPr anchor="t">
            <a:noAutofit/>
          </a:bodyPr>
          <a:lstStyle>
            <a:lvl1pPr marL="0" indent="0">
              <a:buNone/>
              <a:defRPr sz="3544"/>
            </a:lvl1pPr>
            <a:lvl2pPr marL="506395" indent="0">
              <a:buNone/>
              <a:defRPr sz="3101"/>
            </a:lvl2pPr>
            <a:lvl3pPr marL="1012789" indent="0">
              <a:buNone/>
              <a:defRPr sz="2658"/>
            </a:lvl3pPr>
            <a:lvl4pPr marL="1519184" indent="0">
              <a:buNone/>
              <a:defRPr sz="2215"/>
            </a:lvl4pPr>
            <a:lvl5pPr marL="2025579" indent="0">
              <a:buNone/>
              <a:defRPr sz="2215"/>
            </a:lvl5pPr>
            <a:lvl6pPr marL="2531974" indent="0">
              <a:buNone/>
              <a:defRPr sz="2215"/>
            </a:lvl6pPr>
            <a:lvl7pPr marL="3038368" indent="0">
              <a:buNone/>
              <a:defRPr sz="2215"/>
            </a:lvl7pPr>
            <a:lvl8pPr marL="3544763" indent="0">
              <a:buNone/>
              <a:defRPr sz="2215"/>
            </a:lvl8pPr>
            <a:lvl9pPr marL="4051158" indent="0">
              <a:buNone/>
              <a:defRPr sz="2215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469600"/>
            <a:ext cx="3659243" cy="403028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506395" indent="0">
              <a:buNone/>
              <a:defRPr sz="1551"/>
            </a:lvl2pPr>
            <a:lvl3pPr marL="1012789" indent="0">
              <a:buNone/>
              <a:defRPr sz="1329"/>
            </a:lvl3pPr>
            <a:lvl4pPr marL="1519184" indent="0">
              <a:buNone/>
              <a:defRPr sz="1108"/>
            </a:lvl4pPr>
            <a:lvl5pPr marL="2025579" indent="0">
              <a:buNone/>
              <a:defRPr sz="1108"/>
            </a:lvl5pPr>
            <a:lvl6pPr marL="2531974" indent="0">
              <a:buNone/>
              <a:defRPr sz="1108"/>
            </a:lvl6pPr>
            <a:lvl7pPr marL="3038368" indent="0">
              <a:buNone/>
              <a:defRPr sz="1108"/>
            </a:lvl7pPr>
            <a:lvl8pPr marL="3544763" indent="0">
              <a:buNone/>
              <a:defRPr sz="1108"/>
            </a:lvl8pPr>
            <a:lvl9pPr marL="4051158" indent="0">
              <a:buNone/>
              <a:defRPr sz="11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08" y="242604"/>
            <a:ext cx="524487" cy="514893"/>
          </a:xfrm>
          <a:prstGeom prst="rect">
            <a:avLst/>
          </a:prstGeom>
        </p:spPr>
      </p:pic>
      <p:sp>
        <p:nvSpPr>
          <p:cNvPr id="11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chemeClr val="accent3"/>
                </a:solidFill>
                <a:latin typeface="Arial"/>
                <a:cs typeface="Arial"/>
              </a:rPr>
              <a:t>PARTIE</a:t>
            </a:r>
            <a:r>
              <a:rPr sz="1300" b="1" spc="-14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Arial"/>
                <a:cs typeface="Arial"/>
              </a:rPr>
              <a:t>B</a:t>
            </a:r>
            <a:endParaRPr sz="13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2637" y="7039016"/>
            <a:ext cx="404427" cy="404427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20" name="object 7"/>
          <p:cNvSpPr/>
          <p:nvPr userDrawn="1"/>
        </p:nvSpPr>
        <p:spPr>
          <a:xfrm>
            <a:off x="540000" y="2374647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969" y="0"/>
                </a:lnTo>
              </a:path>
            </a:pathLst>
          </a:custGeom>
          <a:ln w="4823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724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599" y="1620000"/>
            <a:ext cx="9431151" cy="558000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577902"/>
            <a:ext cx="6750816" cy="42705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849295" indent="-342900">
              <a:buClrTx/>
              <a:buFont typeface="+mj-lt"/>
              <a:buAutoNum type="arabicPeriod"/>
              <a:defRPr sz="2000" b="1">
                <a:solidFill>
                  <a:schemeClr val="accent2"/>
                </a:solidFill>
                <a:latin typeface="+mj-lt"/>
              </a:defRPr>
            </a:lvl2pPr>
            <a:lvl3pPr marL="1200150" indent="-342900">
              <a:buFont typeface="+mj-lt"/>
              <a:buAutoNum type="alphaLcPeriod"/>
              <a:tabLst/>
              <a:defRPr sz="1600" b="1" u="none" baseline="0">
                <a:solidFill>
                  <a:schemeClr val="accent3"/>
                </a:solidFill>
                <a:latin typeface="+mj-lt"/>
              </a:defRPr>
            </a:lvl3pPr>
            <a:lvl4pPr marL="1519185" indent="0">
              <a:buNone/>
              <a:defRPr sz="1400"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object 7"/>
          <p:cNvSpPr/>
          <p:nvPr userDrawn="1"/>
        </p:nvSpPr>
        <p:spPr>
          <a:xfrm>
            <a:off x="540000" y="2374647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969" y="0"/>
                </a:lnTo>
              </a:path>
            </a:pathLst>
          </a:custGeom>
          <a:ln w="4823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ZoneTexte 3"/>
          <p:cNvSpPr txBox="1"/>
          <p:nvPr userDrawn="1"/>
        </p:nvSpPr>
        <p:spPr>
          <a:xfrm>
            <a:off x="7424928" y="2577902"/>
            <a:ext cx="2531822" cy="4270550"/>
          </a:xfrm>
          <a:prstGeom prst="rect">
            <a:avLst/>
          </a:prstGeom>
          <a:solidFill>
            <a:schemeClr val="accent3"/>
          </a:solidFill>
        </p:spPr>
        <p:txBody>
          <a:bodyPr wrap="square" tIns="180000" rtlCol="0">
            <a:noAutofit/>
          </a:bodyPr>
          <a:lstStyle/>
          <a:p>
            <a:pPr algn="ctr"/>
            <a:r>
              <a:rPr lang="fr-FR" b="1" dirty="0">
                <a:solidFill>
                  <a:schemeClr val="bg2"/>
                </a:solidFill>
              </a:rPr>
              <a:t>Titre de l’encart</a:t>
            </a:r>
          </a:p>
          <a:p>
            <a:pPr marL="179705" marR="217170">
              <a:lnSpc>
                <a:spcPct val="100000"/>
              </a:lnSpc>
              <a:spcBef>
                <a:spcPts val="1400"/>
              </a:spcBef>
            </a:pPr>
            <a:r>
              <a:rPr lang="fr-FR" sz="1400" dirty="0">
                <a:solidFill>
                  <a:schemeClr val="bg2"/>
                </a:solidFill>
              </a:rPr>
              <a:t>Texte</a:t>
            </a:r>
            <a:r>
              <a:rPr lang="fr-FR" sz="1400" baseline="0" dirty="0">
                <a:solidFill>
                  <a:schemeClr val="bg2"/>
                </a:solidFill>
              </a:rPr>
              <a:t> de l’encart</a:t>
            </a:r>
            <a:endParaRPr lang="fr-FR" sz="1400" dirty="0">
              <a:solidFill>
                <a:schemeClr val="bg2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08" y="242604"/>
            <a:ext cx="524487" cy="514893"/>
          </a:xfrm>
          <a:prstGeom prst="rect">
            <a:avLst/>
          </a:prstGeom>
        </p:spPr>
      </p:pic>
      <p:sp>
        <p:nvSpPr>
          <p:cNvPr id="12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chemeClr val="accent3"/>
                </a:solidFill>
                <a:latin typeface="Arial"/>
                <a:cs typeface="Arial"/>
              </a:rPr>
              <a:t>PARTIE</a:t>
            </a:r>
            <a:r>
              <a:rPr sz="1300" b="1" spc="-14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Arial"/>
                <a:cs typeface="Arial"/>
              </a:rPr>
              <a:t>B</a:t>
            </a:r>
            <a:endParaRPr sz="13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3" name="Ellipse 12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2637" y="7039016"/>
            <a:ext cx="404427" cy="404427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2523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92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 userDrawn="1"/>
        </p:nvSpPr>
        <p:spPr>
          <a:xfrm>
            <a:off x="540004" y="360019"/>
            <a:ext cx="9611996" cy="3115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540004" y="3475100"/>
            <a:ext cx="9611995" cy="3005455"/>
          </a:xfrm>
          <a:custGeom>
            <a:avLst/>
            <a:gdLst/>
            <a:ahLst/>
            <a:cxnLst/>
            <a:rect l="l" t="t" r="r" b="b"/>
            <a:pathLst>
              <a:path w="9611995" h="3005454">
                <a:moveTo>
                  <a:pt x="0" y="3004908"/>
                </a:moveTo>
                <a:lnTo>
                  <a:pt x="9611995" y="3004908"/>
                </a:lnTo>
                <a:lnTo>
                  <a:pt x="9611995" y="0"/>
                </a:lnTo>
                <a:lnTo>
                  <a:pt x="0" y="0"/>
                </a:lnTo>
                <a:lnTo>
                  <a:pt x="0" y="30049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2255" y="5131469"/>
            <a:ext cx="2193595" cy="896921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8" name="object 5"/>
          <p:cNvSpPr/>
          <p:nvPr userDrawn="1"/>
        </p:nvSpPr>
        <p:spPr>
          <a:xfrm>
            <a:off x="4961385" y="4878555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>
                <a:moveTo>
                  <a:pt x="0" y="0"/>
                </a:moveTo>
                <a:lnTo>
                  <a:pt x="774725" y="0"/>
                </a:lnTo>
              </a:path>
            </a:pathLst>
          </a:custGeom>
          <a:ln w="3092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22" y="2242586"/>
            <a:ext cx="4218967" cy="23537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32" y="5573581"/>
            <a:ext cx="1181985" cy="67782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596" y="6782946"/>
            <a:ext cx="1404618" cy="4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TION DE PHOTO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5"/>
          <p:cNvSpPr>
            <a:spLocks noGrp="1"/>
          </p:cNvSpPr>
          <p:nvPr>
            <p:ph type="pic" sz="quarter" idx="14"/>
          </p:nvPr>
        </p:nvSpPr>
        <p:spPr>
          <a:xfrm>
            <a:off x="6554189" y="977456"/>
            <a:ext cx="1677912" cy="2318637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8" name="Espace réservé pour une image  5"/>
          <p:cNvSpPr>
            <a:spLocks noGrp="1"/>
          </p:cNvSpPr>
          <p:nvPr>
            <p:ph type="pic" sz="quarter" idx="15"/>
          </p:nvPr>
        </p:nvSpPr>
        <p:spPr>
          <a:xfrm>
            <a:off x="3048798" y="3603902"/>
            <a:ext cx="1593126" cy="2499186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1" name="Espace réservé pour une image  5"/>
          <p:cNvSpPr>
            <a:spLocks noGrp="1"/>
          </p:cNvSpPr>
          <p:nvPr>
            <p:ph type="pic" sz="quarter" idx="18"/>
          </p:nvPr>
        </p:nvSpPr>
        <p:spPr>
          <a:xfrm>
            <a:off x="2414987" y="2402958"/>
            <a:ext cx="2226937" cy="1073684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6"/>
          </p:nvPr>
        </p:nvSpPr>
        <p:spPr>
          <a:xfrm>
            <a:off x="1323965" y="2604110"/>
            <a:ext cx="1593126" cy="2499186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2" name="Espace réservé pour une image  5"/>
          <p:cNvSpPr>
            <a:spLocks noGrp="1"/>
          </p:cNvSpPr>
          <p:nvPr>
            <p:ph type="pic" sz="quarter" idx="19"/>
          </p:nvPr>
        </p:nvSpPr>
        <p:spPr>
          <a:xfrm>
            <a:off x="4749946" y="5252483"/>
            <a:ext cx="2170112" cy="1607509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3" name="Espace réservé pour une image  5"/>
          <p:cNvSpPr>
            <a:spLocks noGrp="1"/>
          </p:cNvSpPr>
          <p:nvPr>
            <p:ph type="pic" sz="quarter" idx="20"/>
          </p:nvPr>
        </p:nvSpPr>
        <p:spPr>
          <a:xfrm>
            <a:off x="6582799" y="3434113"/>
            <a:ext cx="2943970" cy="2227292"/>
          </a:xfr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21"/>
          </p:nvPr>
        </p:nvSpPr>
        <p:spPr>
          <a:xfrm>
            <a:off x="3947477" y="791731"/>
            <a:ext cx="1690285" cy="1536634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15" name="Espace réservé pour une image  5"/>
          <p:cNvSpPr>
            <a:spLocks noGrp="1"/>
          </p:cNvSpPr>
          <p:nvPr>
            <p:ph type="pic" sz="quarter" idx="22"/>
          </p:nvPr>
        </p:nvSpPr>
        <p:spPr>
          <a:xfrm>
            <a:off x="2252235" y="5230556"/>
            <a:ext cx="1593126" cy="164472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4749945" y="2104508"/>
            <a:ext cx="2170112" cy="2998788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08" y="242604"/>
            <a:ext cx="524487" cy="514893"/>
          </a:xfrm>
          <a:prstGeom prst="rect">
            <a:avLst/>
          </a:prstGeom>
        </p:spPr>
      </p:pic>
      <p:sp>
        <p:nvSpPr>
          <p:cNvPr id="17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chemeClr val="accent3"/>
                </a:solidFill>
                <a:latin typeface="Arial"/>
                <a:cs typeface="Arial"/>
              </a:rPr>
              <a:t>PARTIE</a:t>
            </a:r>
            <a:r>
              <a:rPr sz="1300" b="1" spc="-140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fr-FR" sz="1300" b="1" dirty="0">
                <a:solidFill>
                  <a:schemeClr val="accent3"/>
                </a:solidFill>
                <a:latin typeface="Arial"/>
                <a:cs typeface="Arial"/>
              </a:rPr>
              <a:t>B</a:t>
            </a:r>
            <a:endParaRPr sz="13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8" name="Ellipse 17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5142637" y="7039016"/>
            <a:ext cx="404427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79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540004" y="531628"/>
            <a:ext cx="9611995" cy="6528391"/>
          </a:xfrm>
          <a:custGeom>
            <a:avLst/>
            <a:gdLst/>
            <a:ahLst/>
            <a:cxnLst/>
            <a:rect l="l" t="t" r="r" b="b"/>
            <a:pathLst>
              <a:path w="9611995" h="3005454">
                <a:moveTo>
                  <a:pt x="0" y="3004908"/>
                </a:moveTo>
                <a:lnTo>
                  <a:pt x="9611995" y="3004908"/>
                </a:lnTo>
                <a:lnTo>
                  <a:pt x="9611995" y="0"/>
                </a:lnTo>
                <a:lnTo>
                  <a:pt x="0" y="0"/>
                </a:lnTo>
                <a:lnTo>
                  <a:pt x="0" y="3004908"/>
                </a:lnTo>
                <a:close/>
              </a:path>
            </a:pathLst>
          </a:custGeom>
          <a:solidFill>
            <a:srgbClr val="1B7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9203" y="6133192"/>
            <a:ext cx="2193595" cy="567582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2017</a:t>
            </a:r>
            <a:endParaRPr lang="en-US" dirty="0"/>
          </a:p>
        </p:txBody>
      </p:sp>
      <p:sp>
        <p:nvSpPr>
          <p:cNvPr id="8" name="object 5"/>
          <p:cNvSpPr/>
          <p:nvPr userDrawn="1"/>
        </p:nvSpPr>
        <p:spPr>
          <a:xfrm>
            <a:off x="4961385" y="6069397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>
                <a:moveTo>
                  <a:pt x="0" y="0"/>
                </a:moveTo>
                <a:lnTo>
                  <a:pt x="774725" y="0"/>
                </a:lnTo>
              </a:path>
            </a:pathLst>
          </a:custGeom>
          <a:ln w="3092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141371" y="3352834"/>
            <a:ext cx="6409255" cy="2497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127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>
                <a:solidFill>
                  <a:schemeClr val="accent2"/>
                </a:solidFill>
              </a:rPr>
              <a:t>CONTACT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Agence</a:t>
            </a:r>
            <a:r>
              <a:rPr lang="fr-FR" baseline="0" dirty="0">
                <a:solidFill>
                  <a:schemeClr val="bg1"/>
                </a:solidFill>
              </a:rPr>
              <a:t> du Bassin Hydraulique du Tensift ABHT</a:t>
            </a:r>
          </a:p>
          <a:p>
            <a:pPr>
              <a:lnSpc>
                <a:spcPct val="150000"/>
              </a:lnSpc>
            </a:pPr>
            <a:r>
              <a:rPr lang="fr-FR" sz="1400" b="0" baseline="0" dirty="0">
                <a:solidFill>
                  <a:schemeClr val="bg1"/>
                </a:solidFill>
              </a:rPr>
              <a:t>Av. </a:t>
            </a:r>
            <a:r>
              <a:rPr lang="fr-FR" sz="1400" b="0" baseline="0" dirty="0" err="1">
                <a:solidFill>
                  <a:schemeClr val="bg1"/>
                </a:solidFill>
              </a:rPr>
              <a:t>Jnane</a:t>
            </a:r>
            <a:r>
              <a:rPr lang="fr-FR" sz="1400" b="0" baseline="0" dirty="0">
                <a:solidFill>
                  <a:schemeClr val="bg1"/>
                </a:solidFill>
              </a:rPr>
              <a:t> El </a:t>
            </a:r>
            <a:r>
              <a:rPr lang="fr-FR" sz="1400" b="0" baseline="0" dirty="0" err="1">
                <a:solidFill>
                  <a:schemeClr val="bg1"/>
                </a:solidFill>
              </a:rPr>
              <a:t>Harti</a:t>
            </a:r>
            <a:endParaRPr lang="fr-FR" sz="1400" b="0" baseline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400" b="0" baseline="0" dirty="0">
                <a:solidFill>
                  <a:schemeClr val="bg1"/>
                </a:solidFill>
              </a:rPr>
              <a:t>BP 2388 </a:t>
            </a:r>
            <a:r>
              <a:rPr lang="mr-IN" sz="1400" b="0" baseline="0" dirty="0">
                <a:solidFill>
                  <a:schemeClr val="bg1"/>
                </a:solidFill>
              </a:rPr>
              <a:t>–</a:t>
            </a:r>
            <a:r>
              <a:rPr lang="fr-FR" sz="1400" b="0" baseline="0" dirty="0">
                <a:solidFill>
                  <a:schemeClr val="bg1"/>
                </a:solidFill>
              </a:rPr>
              <a:t> Marrakech </a:t>
            </a:r>
            <a:r>
              <a:rPr lang="mr-IN" sz="1400" b="0" baseline="0" dirty="0">
                <a:solidFill>
                  <a:schemeClr val="bg1"/>
                </a:solidFill>
              </a:rPr>
              <a:t>–</a:t>
            </a:r>
            <a:r>
              <a:rPr lang="fr-FR" sz="1400" b="0" baseline="0" dirty="0">
                <a:solidFill>
                  <a:schemeClr val="bg1"/>
                </a:solidFill>
              </a:rPr>
              <a:t>Maroc</a:t>
            </a:r>
          </a:p>
          <a:p>
            <a:pPr>
              <a:lnSpc>
                <a:spcPct val="150000"/>
              </a:lnSpc>
            </a:pPr>
            <a:r>
              <a:rPr lang="fr-FR" sz="1400" b="0" baseline="0" dirty="0">
                <a:solidFill>
                  <a:schemeClr val="bg1"/>
                </a:solidFill>
              </a:rPr>
              <a:t>Tel. +212 (05) 24 44 89 64</a:t>
            </a:r>
          </a:p>
          <a:p>
            <a:pPr>
              <a:lnSpc>
                <a:spcPct val="150000"/>
              </a:lnSpc>
            </a:pPr>
            <a:r>
              <a:rPr lang="fr-FR" sz="1400" b="0" baseline="0" dirty="0">
                <a:solidFill>
                  <a:schemeClr val="bg1"/>
                </a:solidFill>
              </a:rPr>
              <a:t>Fax +212 (05) 24 43 56 20</a:t>
            </a:r>
          </a:p>
          <a:p>
            <a:pPr>
              <a:lnSpc>
                <a:spcPct val="150000"/>
              </a:lnSpc>
            </a:pPr>
            <a:r>
              <a:rPr lang="fr-FR" sz="1400" baseline="0" dirty="0">
                <a:solidFill>
                  <a:schemeClr val="bg1"/>
                </a:solidFill>
              </a:rPr>
              <a:t>E mail </a:t>
            </a:r>
            <a:r>
              <a:rPr lang="fr-FR" sz="1400" baseline="0" dirty="0" err="1">
                <a:solidFill>
                  <a:schemeClr val="bg1"/>
                </a:solidFill>
              </a:rPr>
              <a:t>info@eau-tensift.net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648" y="1405708"/>
            <a:ext cx="3244702" cy="18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9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 userDrawn="1"/>
        </p:nvSpPr>
        <p:spPr>
          <a:xfrm>
            <a:off x="540004" y="3475100"/>
            <a:ext cx="9611995" cy="3005455"/>
          </a:xfrm>
          <a:custGeom>
            <a:avLst/>
            <a:gdLst/>
            <a:ahLst/>
            <a:cxnLst/>
            <a:rect l="l" t="t" r="r" b="b"/>
            <a:pathLst>
              <a:path w="9611995" h="3005454">
                <a:moveTo>
                  <a:pt x="0" y="3004908"/>
                </a:moveTo>
                <a:lnTo>
                  <a:pt x="9611995" y="3004908"/>
                </a:lnTo>
                <a:lnTo>
                  <a:pt x="9611995" y="0"/>
                </a:lnTo>
                <a:lnTo>
                  <a:pt x="0" y="0"/>
                </a:lnTo>
                <a:lnTo>
                  <a:pt x="0" y="300490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 userDrawn="1"/>
        </p:nvSpPr>
        <p:spPr>
          <a:xfrm>
            <a:off x="540004" y="360019"/>
            <a:ext cx="9612007" cy="311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2255" y="5131469"/>
            <a:ext cx="2193595" cy="896921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8" name="object 5"/>
          <p:cNvSpPr/>
          <p:nvPr userDrawn="1"/>
        </p:nvSpPr>
        <p:spPr>
          <a:xfrm>
            <a:off x="4961385" y="4878555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5">
                <a:moveTo>
                  <a:pt x="0" y="0"/>
                </a:moveTo>
                <a:lnTo>
                  <a:pt x="774725" y="0"/>
                </a:lnTo>
              </a:path>
            </a:pathLst>
          </a:custGeom>
          <a:ln w="3092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22" y="2242586"/>
            <a:ext cx="4218967" cy="23537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32" y="5573581"/>
            <a:ext cx="1181985" cy="67782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596" y="6782946"/>
            <a:ext cx="1404618" cy="4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ERCALAIR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540004" y="360006"/>
            <a:ext cx="9611995" cy="6123940"/>
          </a:xfrm>
          <a:custGeom>
            <a:avLst/>
            <a:gdLst/>
            <a:ahLst/>
            <a:cxnLst/>
            <a:rect l="l" t="t" r="r" b="b"/>
            <a:pathLst>
              <a:path w="9611995" h="6123940">
                <a:moveTo>
                  <a:pt x="0" y="6123749"/>
                </a:moveTo>
                <a:lnTo>
                  <a:pt x="9611995" y="6123749"/>
                </a:lnTo>
                <a:lnTo>
                  <a:pt x="9611995" y="0"/>
                </a:lnTo>
                <a:lnTo>
                  <a:pt x="0" y="0"/>
                </a:lnTo>
                <a:lnTo>
                  <a:pt x="0" y="6123749"/>
                </a:lnTo>
                <a:close/>
              </a:path>
            </a:pathLst>
          </a:custGeom>
          <a:solidFill>
            <a:srgbClr val="F99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11927" y="4619482"/>
            <a:ext cx="2706373" cy="94869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506395" indent="0" algn="ctr">
              <a:buNone/>
              <a:defRPr sz="2215"/>
            </a:lvl2pPr>
            <a:lvl3pPr marL="1012789" indent="0" algn="ctr">
              <a:buNone/>
              <a:defRPr sz="1994"/>
            </a:lvl3pPr>
            <a:lvl4pPr marL="1519184" indent="0" algn="ctr">
              <a:buNone/>
              <a:defRPr sz="1772"/>
            </a:lvl4pPr>
            <a:lvl5pPr marL="2025579" indent="0" algn="ctr">
              <a:buNone/>
              <a:defRPr sz="1772"/>
            </a:lvl5pPr>
            <a:lvl6pPr marL="2531974" indent="0" algn="ctr">
              <a:buNone/>
              <a:defRPr sz="1772"/>
            </a:lvl6pPr>
            <a:lvl7pPr marL="3038368" indent="0" algn="ctr">
              <a:buNone/>
              <a:defRPr sz="1772"/>
            </a:lvl7pPr>
            <a:lvl8pPr marL="3544763" indent="0" algn="ctr">
              <a:buNone/>
              <a:defRPr sz="1772"/>
            </a:lvl8pPr>
            <a:lvl9pPr marL="4051158" indent="0" algn="ctr">
              <a:buNone/>
              <a:defRPr sz="1772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44" y="1052287"/>
            <a:ext cx="2698930" cy="2651421"/>
          </a:xfrm>
          <a:prstGeom prst="rect">
            <a:avLst/>
          </a:prstGeom>
        </p:spPr>
      </p:pic>
      <p:sp>
        <p:nvSpPr>
          <p:cNvPr id="9" name="object 63"/>
          <p:cNvSpPr/>
          <p:nvPr userDrawn="1"/>
        </p:nvSpPr>
        <p:spPr>
          <a:xfrm>
            <a:off x="4960617" y="4368435"/>
            <a:ext cx="770890" cy="0"/>
          </a:xfrm>
          <a:custGeom>
            <a:avLst/>
            <a:gdLst/>
            <a:ahLst/>
            <a:cxnLst/>
            <a:rect l="l" t="t" r="r" b="b"/>
            <a:pathLst>
              <a:path w="770889">
                <a:moveTo>
                  <a:pt x="0" y="0"/>
                </a:moveTo>
                <a:lnTo>
                  <a:pt x="770763" y="0"/>
                </a:lnTo>
              </a:path>
            </a:pathLst>
          </a:custGeom>
          <a:ln w="30772">
            <a:solidFill>
              <a:srgbClr val="D068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6"/>
          <p:cNvSpPr/>
          <p:nvPr userDrawn="1"/>
        </p:nvSpPr>
        <p:spPr>
          <a:xfrm>
            <a:off x="5251367" y="6694144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5">
                <a:moveTo>
                  <a:pt x="0" y="0"/>
                </a:moveTo>
                <a:lnTo>
                  <a:pt x="0" y="442086"/>
                </a:lnTo>
              </a:path>
            </a:pathLst>
          </a:custGeom>
          <a:ln w="36004">
            <a:solidFill>
              <a:srgbClr val="1B7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60" y="6688390"/>
            <a:ext cx="1404618" cy="4655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51" y="6673519"/>
            <a:ext cx="887829" cy="495309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4699809" y="2962537"/>
            <a:ext cx="1371601" cy="490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12789" rtl="0" eaLnBrk="1" latinLnBrk="0" hangingPunct="1">
              <a:lnSpc>
                <a:spcPct val="90000"/>
              </a:lnSpc>
              <a:spcBef>
                <a:spcPts val="1108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06395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789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9184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5579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974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8368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4763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1158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PARTIE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809" y="1654305"/>
            <a:ext cx="1371601" cy="1413213"/>
          </a:xfrm>
        </p:spPr>
        <p:txBody>
          <a:bodyPr anchor="b">
            <a:noAutofit/>
          </a:bodyPr>
          <a:lstStyle>
            <a:lvl1pPr algn="ctr">
              <a:defRPr sz="105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ERCALAIRE 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540004" y="360006"/>
            <a:ext cx="9611995" cy="6123940"/>
          </a:xfrm>
          <a:custGeom>
            <a:avLst/>
            <a:gdLst/>
            <a:ahLst/>
            <a:cxnLst/>
            <a:rect l="l" t="t" r="r" b="b"/>
            <a:pathLst>
              <a:path w="9611995" h="6123940">
                <a:moveTo>
                  <a:pt x="0" y="6123749"/>
                </a:moveTo>
                <a:lnTo>
                  <a:pt x="9611995" y="6123749"/>
                </a:lnTo>
                <a:lnTo>
                  <a:pt x="9611995" y="0"/>
                </a:lnTo>
                <a:lnTo>
                  <a:pt x="0" y="0"/>
                </a:lnTo>
                <a:lnTo>
                  <a:pt x="0" y="612374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649" y="1038510"/>
            <a:ext cx="2698930" cy="26514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11927" y="4619482"/>
            <a:ext cx="2706373" cy="94869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506395" indent="0" algn="ctr">
              <a:buNone/>
              <a:defRPr sz="2215"/>
            </a:lvl2pPr>
            <a:lvl3pPr marL="1012789" indent="0" algn="ctr">
              <a:buNone/>
              <a:defRPr sz="1994"/>
            </a:lvl3pPr>
            <a:lvl4pPr marL="1519184" indent="0" algn="ctr">
              <a:buNone/>
              <a:defRPr sz="1772"/>
            </a:lvl4pPr>
            <a:lvl5pPr marL="2025579" indent="0" algn="ctr">
              <a:buNone/>
              <a:defRPr sz="1772"/>
            </a:lvl5pPr>
            <a:lvl6pPr marL="2531974" indent="0" algn="ctr">
              <a:buNone/>
              <a:defRPr sz="1772"/>
            </a:lvl6pPr>
            <a:lvl7pPr marL="3038368" indent="0" algn="ctr">
              <a:buNone/>
              <a:defRPr sz="1772"/>
            </a:lvl7pPr>
            <a:lvl8pPr marL="3544763" indent="0" algn="ctr">
              <a:buNone/>
              <a:defRPr sz="1772"/>
            </a:lvl8pPr>
            <a:lvl9pPr marL="4051158" indent="0" algn="ctr">
              <a:buNone/>
              <a:defRPr sz="1772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809" y="1654305"/>
            <a:ext cx="1371601" cy="1413213"/>
          </a:xfrm>
        </p:spPr>
        <p:txBody>
          <a:bodyPr anchor="b">
            <a:noAutofit/>
          </a:bodyPr>
          <a:lstStyle>
            <a:lvl1pPr algn="ctr">
              <a:defRPr sz="105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9" name="object 63"/>
          <p:cNvSpPr/>
          <p:nvPr userDrawn="1"/>
        </p:nvSpPr>
        <p:spPr>
          <a:xfrm>
            <a:off x="4960617" y="4368435"/>
            <a:ext cx="770890" cy="0"/>
          </a:xfrm>
          <a:custGeom>
            <a:avLst/>
            <a:gdLst/>
            <a:ahLst/>
            <a:cxnLst/>
            <a:rect l="l" t="t" r="r" b="b"/>
            <a:pathLst>
              <a:path w="770889">
                <a:moveTo>
                  <a:pt x="0" y="0"/>
                </a:moveTo>
                <a:lnTo>
                  <a:pt x="770763" y="0"/>
                </a:lnTo>
              </a:path>
            </a:pathLst>
          </a:custGeom>
          <a:ln w="30772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99809" y="2962537"/>
            <a:ext cx="1371601" cy="490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12789" rtl="0" eaLnBrk="1" latinLnBrk="0" hangingPunct="1">
              <a:lnSpc>
                <a:spcPct val="90000"/>
              </a:lnSpc>
              <a:spcBef>
                <a:spcPts val="1108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06395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789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9184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5579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974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8368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4763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1158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PARTIE</a:t>
            </a:r>
            <a:endParaRPr lang="en-US" dirty="0"/>
          </a:p>
        </p:txBody>
      </p:sp>
      <p:sp>
        <p:nvSpPr>
          <p:cNvPr id="14" name="object 66"/>
          <p:cNvSpPr/>
          <p:nvPr userDrawn="1"/>
        </p:nvSpPr>
        <p:spPr>
          <a:xfrm>
            <a:off x="5251367" y="6694144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5">
                <a:moveTo>
                  <a:pt x="0" y="0"/>
                </a:moveTo>
                <a:lnTo>
                  <a:pt x="0" y="442086"/>
                </a:lnTo>
              </a:path>
            </a:pathLst>
          </a:custGeom>
          <a:ln w="36004">
            <a:solidFill>
              <a:srgbClr val="1B7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60" y="6688390"/>
            <a:ext cx="1404618" cy="4655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51" y="6673519"/>
            <a:ext cx="887829" cy="4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8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ERCALAIRE 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540004" y="360006"/>
            <a:ext cx="9611995" cy="6123940"/>
          </a:xfrm>
          <a:custGeom>
            <a:avLst/>
            <a:gdLst/>
            <a:ahLst/>
            <a:cxnLst/>
            <a:rect l="l" t="t" r="r" b="b"/>
            <a:pathLst>
              <a:path w="9611995" h="6123940">
                <a:moveTo>
                  <a:pt x="0" y="6123749"/>
                </a:moveTo>
                <a:lnTo>
                  <a:pt x="9611995" y="6123749"/>
                </a:lnTo>
                <a:lnTo>
                  <a:pt x="9611995" y="0"/>
                </a:lnTo>
                <a:lnTo>
                  <a:pt x="0" y="0"/>
                </a:lnTo>
                <a:lnTo>
                  <a:pt x="0" y="612374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11927" y="4619482"/>
            <a:ext cx="2706373" cy="94869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506395" indent="0" algn="ctr">
              <a:buNone/>
              <a:defRPr sz="2215"/>
            </a:lvl2pPr>
            <a:lvl3pPr marL="1012789" indent="0" algn="ctr">
              <a:buNone/>
              <a:defRPr sz="1994"/>
            </a:lvl3pPr>
            <a:lvl4pPr marL="1519184" indent="0" algn="ctr">
              <a:buNone/>
              <a:defRPr sz="1772"/>
            </a:lvl4pPr>
            <a:lvl5pPr marL="2025579" indent="0" algn="ctr">
              <a:buNone/>
              <a:defRPr sz="1772"/>
            </a:lvl5pPr>
            <a:lvl6pPr marL="2531974" indent="0" algn="ctr">
              <a:buNone/>
              <a:defRPr sz="1772"/>
            </a:lvl6pPr>
            <a:lvl7pPr marL="3038368" indent="0" algn="ctr">
              <a:buNone/>
              <a:defRPr sz="1772"/>
            </a:lvl7pPr>
            <a:lvl8pPr marL="3544763" indent="0" algn="ctr">
              <a:buNone/>
              <a:defRPr sz="1772"/>
            </a:lvl8pPr>
            <a:lvl9pPr marL="4051158" indent="0" algn="ctr">
              <a:buNone/>
              <a:defRPr sz="1772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718" y="1038510"/>
            <a:ext cx="2700792" cy="2651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809" y="1654305"/>
            <a:ext cx="1371601" cy="1413213"/>
          </a:xfrm>
        </p:spPr>
        <p:txBody>
          <a:bodyPr anchor="b">
            <a:noAutofit/>
          </a:bodyPr>
          <a:lstStyle>
            <a:lvl1pPr algn="ctr">
              <a:defRPr sz="105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9" name="object 63"/>
          <p:cNvSpPr/>
          <p:nvPr userDrawn="1"/>
        </p:nvSpPr>
        <p:spPr>
          <a:xfrm>
            <a:off x="4960617" y="4368435"/>
            <a:ext cx="770890" cy="0"/>
          </a:xfrm>
          <a:custGeom>
            <a:avLst/>
            <a:gdLst/>
            <a:ahLst/>
            <a:cxnLst/>
            <a:rect l="l" t="t" r="r" b="b"/>
            <a:pathLst>
              <a:path w="770889">
                <a:moveTo>
                  <a:pt x="0" y="0"/>
                </a:moveTo>
                <a:lnTo>
                  <a:pt x="770763" y="0"/>
                </a:lnTo>
              </a:path>
            </a:pathLst>
          </a:custGeom>
          <a:ln w="30772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99809" y="2962537"/>
            <a:ext cx="1371601" cy="490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12789" rtl="0" eaLnBrk="1" latinLnBrk="0" hangingPunct="1">
              <a:lnSpc>
                <a:spcPct val="90000"/>
              </a:lnSpc>
              <a:spcBef>
                <a:spcPts val="1108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06395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789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9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9184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5579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974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8368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4763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1158" indent="0" algn="ctr" defTabSz="1012789" rtl="0" eaLnBrk="1" latinLnBrk="0" hangingPunct="1">
              <a:lnSpc>
                <a:spcPct val="90000"/>
              </a:lnSpc>
              <a:spcBef>
                <a:spcPts val="554"/>
              </a:spcBef>
              <a:buFont typeface="Arial" panose="020B0604020202020204" pitchFamily="34" charset="0"/>
              <a:buNone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PARTIE</a:t>
            </a:r>
            <a:endParaRPr lang="en-US" dirty="0"/>
          </a:p>
        </p:txBody>
      </p:sp>
      <p:sp>
        <p:nvSpPr>
          <p:cNvPr id="14" name="object 66"/>
          <p:cNvSpPr/>
          <p:nvPr userDrawn="1"/>
        </p:nvSpPr>
        <p:spPr>
          <a:xfrm>
            <a:off x="5251367" y="6694144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5">
                <a:moveTo>
                  <a:pt x="0" y="0"/>
                </a:moveTo>
                <a:lnTo>
                  <a:pt x="0" y="442086"/>
                </a:lnTo>
              </a:path>
            </a:pathLst>
          </a:custGeom>
          <a:ln w="36004">
            <a:solidFill>
              <a:srgbClr val="1B7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60" y="6688390"/>
            <a:ext cx="1404618" cy="4655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51" y="6673519"/>
            <a:ext cx="887829" cy="49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5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599" y="1620000"/>
            <a:ext cx="9431151" cy="558000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40001" y="2560638"/>
            <a:ext cx="9416750" cy="431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452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9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DROI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0" hasCustomPrompt="1"/>
          </p:nvPr>
        </p:nvSpPr>
        <p:spPr>
          <a:xfrm>
            <a:off x="5549900" y="2551113"/>
            <a:ext cx="4406900" cy="42910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fr-FR" sz="1400" dirty="0"/>
              <a:t>image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1620000"/>
            <a:ext cx="9431151" cy="558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5600" y="2550695"/>
            <a:ext cx="4620638" cy="429115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274638" indent="0">
              <a:buFont typeface="Arial" charset="0"/>
              <a:buNone/>
              <a:tabLst/>
              <a:defRPr sz="1400" b="1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146238" y="7040541"/>
            <a:ext cx="404427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070" y="242604"/>
            <a:ext cx="525564" cy="514893"/>
          </a:xfrm>
          <a:prstGeom prst="rect">
            <a:avLst/>
          </a:prstGeom>
        </p:spPr>
      </p:pic>
      <p:sp>
        <p:nvSpPr>
          <p:cNvPr id="11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rgbClr val="F99F24"/>
                </a:solidFill>
                <a:latin typeface="Arial"/>
                <a:cs typeface="Arial"/>
              </a:rPr>
              <a:t>PARTIE</a:t>
            </a:r>
            <a:r>
              <a:rPr lang="fr-FR" sz="1300" b="1" spc="-140" baseline="0" dirty="0">
                <a:solidFill>
                  <a:srgbClr val="F99F2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99F24"/>
                </a:solidFill>
                <a:latin typeface="Arial"/>
                <a:cs typeface="Arial"/>
              </a:rPr>
              <a:t>A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7"/>
          <p:cNvSpPr/>
          <p:nvPr userDrawn="1"/>
        </p:nvSpPr>
        <p:spPr>
          <a:xfrm>
            <a:off x="540000" y="2374647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969" y="0"/>
                </a:lnTo>
              </a:path>
            </a:pathLst>
          </a:custGeom>
          <a:ln w="4823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75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GAUCHE TEXTE ET PHOTO GAUCH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6113" y="2550695"/>
            <a:ext cx="4620638" cy="4291150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274638" indent="0">
              <a:buFont typeface="Arial" charset="0"/>
              <a:buNone/>
              <a:tabLst/>
              <a:defRPr sz="1400" b="1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1620000"/>
            <a:ext cx="9431151" cy="558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8" name="Ellipse 7"/>
          <p:cNvSpPr/>
          <p:nvPr userDrawn="1"/>
        </p:nvSpPr>
        <p:spPr>
          <a:xfrm>
            <a:off x="5146238" y="7040542"/>
            <a:ext cx="404427" cy="4044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146238" y="7040541"/>
            <a:ext cx="404427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FF039-9A46-4C41-B0D3-98AD58FEE03D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070" y="242604"/>
            <a:ext cx="525564" cy="514893"/>
          </a:xfrm>
          <a:prstGeom prst="rect">
            <a:avLst/>
          </a:prstGeom>
        </p:spPr>
      </p:pic>
      <p:sp>
        <p:nvSpPr>
          <p:cNvPr id="11" name="object 2"/>
          <p:cNvSpPr txBox="1"/>
          <p:nvPr userDrawn="1"/>
        </p:nvSpPr>
        <p:spPr>
          <a:xfrm>
            <a:off x="4787241" y="190005"/>
            <a:ext cx="1117329" cy="36879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ctr">
            <a:noAutofit/>
          </a:bodyPr>
          <a:lstStyle/>
          <a:p>
            <a:pPr marL="12700" indent="0" algn="ctr">
              <a:lnSpc>
                <a:spcPct val="100000"/>
              </a:lnSpc>
              <a:spcBef>
                <a:spcPts val="100"/>
              </a:spcBef>
              <a:buFont typeface="Arial" charset="0"/>
              <a:buNone/>
            </a:pPr>
            <a:r>
              <a:rPr sz="1300" b="1" spc="-20" dirty="0">
                <a:solidFill>
                  <a:srgbClr val="F99F24"/>
                </a:solidFill>
                <a:latin typeface="Arial"/>
                <a:cs typeface="Arial"/>
              </a:rPr>
              <a:t>PARTIE</a:t>
            </a:r>
            <a:r>
              <a:rPr lang="fr-FR" sz="1300" b="1" spc="-140" baseline="0" dirty="0">
                <a:solidFill>
                  <a:srgbClr val="F99F24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99F24"/>
                </a:solidFill>
                <a:latin typeface="Arial"/>
                <a:cs typeface="Arial"/>
              </a:rPr>
              <a:t>A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7"/>
          <p:cNvSpPr/>
          <p:nvPr userDrawn="1"/>
        </p:nvSpPr>
        <p:spPr>
          <a:xfrm>
            <a:off x="540000" y="2374647"/>
            <a:ext cx="1153160" cy="0"/>
          </a:xfrm>
          <a:custGeom>
            <a:avLst/>
            <a:gdLst/>
            <a:ahLst/>
            <a:cxnLst/>
            <a:rect l="l" t="t" r="r" b="b"/>
            <a:pathLst>
              <a:path w="1153160">
                <a:moveTo>
                  <a:pt x="0" y="0"/>
                </a:moveTo>
                <a:lnTo>
                  <a:pt x="1152969" y="0"/>
                </a:lnTo>
              </a:path>
            </a:pathLst>
          </a:custGeom>
          <a:ln w="48234">
            <a:solidFill>
              <a:srgbClr val="F99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sz="quarter" idx="10"/>
          </p:nvPr>
        </p:nvSpPr>
        <p:spPr>
          <a:xfrm>
            <a:off x="540000" y="2550696"/>
            <a:ext cx="4542070" cy="42911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71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4428"/>
            <a:ext cx="9221689" cy="146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22133"/>
            <a:ext cx="9221689" cy="4819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11113" marR="0" lvl="3" indent="0" algn="l" defTabSz="1012789" rtl="0" eaLnBrk="1" fontAlgn="auto" latinLnBrk="0" hangingPunct="1">
              <a:lnSpc>
                <a:spcPct val="9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texte</a:t>
            </a:r>
          </a:p>
          <a:p>
            <a:pPr lvl="3"/>
            <a:r>
              <a:rPr lang="fr-FR" dirty="0"/>
              <a:t>texte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40542"/>
            <a:ext cx="2405658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7211-484E-654D-B2AE-58C683E0D4CB}" type="datetime1">
              <a:rPr lang="fr-FR" smtClean="0"/>
              <a:t>14/02/2020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40542"/>
            <a:ext cx="3608487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40542"/>
            <a:ext cx="2405658" cy="404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F039-9A46-4C41-B0D3-98AD58FEE03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9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3" r:id="rId2"/>
    <p:sldLayoutId id="2147483672" r:id="rId3"/>
    <p:sldLayoutId id="2147483661" r:id="rId4"/>
    <p:sldLayoutId id="2147483674" r:id="rId5"/>
    <p:sldLayoutId id="2147483675" r:id="rId6"/>
    <p:sldLayoutId id="2147483662" r:id="rId7"/>
    <p:sldLayoutId id="2147483664" r:id="rId8"/>
    <p:sldLayoutId id="2147483677" r:id="rId9"/>
    <p:sldLayoutId id="2147483665" r:id="rId10"/>
    <p:sldLayoutId id="2147483669" r:id="rId11"/>
    <p:sldLayoutId id="2147483685" r:id="rId12"/>
    <p:sldLayoutId id="2147483682" r:id="rId13"/>
    <p:sldLayoutId id="2147483676" r:id="rId14"/>
    <p:sldLayoutId id="2147483678" r:id="rId15"/>
    <p:sldLayoutId id="2147483679" r:id="rId16"/>
    <p:sldLayoutId id="2147483680" r:id="rId17"/>
    <p:sldLayoutId id="2147483681" r:id="rId18"/>
    <p:sldLayoutId id="2147483686" r:id="rId19"/>
    <p:sldLayoutId id="2147483667" r:id="rId20"/>
    <p:sldLayoutId id="2147483684" r:id="rId21"/>
  </p:sldLayoutIdLst>
  <p:hf hdr="0" ftr="0" dt="0"/>
  <p:txStyles>
    <p:titleStyle>
      <a:lvl1pPr algn="l" defTabSz="1012789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12789" rtl="0" eaLnBrk="1" latinLnBrk="0" hangingPunct="1">
        <a:lnSpc>
          <a:spcPct val="90000"/>
        </a:lnSpc>
        <a:spcBef>
          <a:spcPts val="1108"/>
        </a:spcBef>
        <a:buFont typeface="+mj-lt"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849295" indent="-342900" algn="l" defTabSz="1012789" rtl="0" eaLnBrk="1" latinLnBrk="0" hangingPunct="1">
        <a:lnSpc>
          <a:spcPct val="90000"/>
        </a:lnSpc>
        <a:spcBef>
          <a:spcPts val="554"/>
        </a:spcBef>
        <a:buFont typeface="+mj-lt"/>
        <a:buAutoNum type="arabicPeriod"/>
        <a:defRPr sz="2000" b="1" kern="1200">
          <a:solidFill>
            <a:schemeClr val="accent2"/>
          </a:solidFill>
          <a:latin typeface="+mj-lt"/>
          <a:ea typeface="+mn-ea"/>
          <a:cs typeface="+mn-cs"/>
        </a:defRPr>
      </a:lvl2pPr>
      <a:lvl3pPr marL="1355690" indent="-342900" algn="l" defTabSz="1012789" rtl="0" eaLnBrk="1" latinLnBrk="0" hangingPunct="1">
        <a:lnSpc>
          <a:spcPct val="90000"/>
        </a:lnSpc>
        <a:spcBef>
          <a:spcPts val="554"/>
        </a:spcBef>
        <a:buFont typeface="+mj-lt"/>
        <a:buAutoNum type="alphaLcPeriod"/>
        <a:defRPr sz="1600" b="1" u="none" kern="1200">
          <a:solidFill>
            <a:schemeClr val="accent1"/>
          </a:solidFill>
          <a:latin typeface="+mj-lt"/>
          <a:ea typeface="+mn-ea"/>
          <a:cs typeface="+mn-cs"/>
        </a:defRPr>
      </a:lvl3pPr>
      <a:lvl4pPr marL="11113" marR="0" indent="0" algn="l" defTabSz="1012789" rtl="0" eaLnBrk="1" fontAlgn="auto" latinLnBrk="0" hangingPunct="1">
        <a:lnSpc>
          <a:spcPct val="90000"/>
        </a:lnSpc>
        <a:spcBef>
          <a:spcPts val="554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278776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5pPr>
      <a:lvl6pPr marL="2785171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291566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797960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4304355" indent="-253197" algn="l" defTabSz="1012789" rtl="0" eaLnBrk="1" latinLnBrk="0" hangingPunct="1">
        <a:lnSpc>
          <a:spcPct val="90000"/>
        </a:lnSpc>
        <a:spcBef>
          <a:spcPts val="554"/>
        </a:spcBef>
        <a:buFont typeface="Arial" panose="020B0604020202020204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1pPr>
      <a:lvl2pPr marL="506395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2pPr>
      <a:lvl3pPr marL="1012789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3pPr>
      <a:lvl4pPr marL="1519184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4pPr>
      <a:lvl5pPr marL="2025579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5pPr>
      <a:lvl6pPr marL="2531974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038368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544763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4051158" algn="l" defTabSz="1012789" rtl="0" eaLnBrk="1" latinLnBrk="0" hangingPunct="1"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4079" y="5131469"/>
            <a:ext cx="3029802" cy="896921"/>
          </a:xfrm>
        </p:spPr>
        <p:txBody>
          <a:bodyPr>
            <a:normAutofit/>
          </a:bodyPr>
          <a:lstStyle/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1360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18682"/>
            <a:ext cx="10718240" cy="75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6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82"/>
            <a:ext cx="10718240" cy="75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3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469900" y="114636"/>
            <a:ext cx="9779000" cy="7076740"/>
            <a:chOff x="469900" y="114636"/>
            <a:chExt cx="9779000" cy="7076740"/>
          </a:xfrm>
        </p:grpSpPr>
        <p:sp>
          <p:nvSpPr>
            <p:cNvPr id="5" name="Rectangle 4"/>
            <p:cNvSpPr/>
            <p:nvPr/>
          </p:nvSpPr>
          <p:spPr>
            <a:xfrm>
              <a:off x="469900" y="406400"/>
              <a:ext cx="9779000" cy="3392488"/>
            </a:xfrm>
            <a:prstGeom prst="rect">
              <a:avLst/>
            </a:prstGeom>
            <a:solidFill>
              <a:srgbClr val="9FD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9900" y="3035300"/>
              <a:ext cx="9779000" cy="4156076"/>
            </a:xfrm>
            <a:prstGeom prst="rect">
              <a:avLst/>
            </a:prstGeom>
            <a:solidFill>
              <a:srgbClr val="74A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89" y="114636"/>
              <a:ext cx="9394016" cy="6709429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3163679" y="407364"/>
            <a:ext cx="4370294" cy="39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Impact du plan </a:t>
            </a:r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d’action</a:t>
            </a:r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sur la nappe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451131" y="896252"/>
            <a:ext cx="3783048" cy="8389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1400" b="1" dirty="0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Amélioration progressive</a:t>
            </a:r>
          </a:p>
          <a:p>
            <a:pPr algn="ctr">
              <a:lnSpc>
                <a:spcPct val="150000"/>
              </a:lnSpc>
            </a:pPr>
            <a:r>
              <a:rPr lang="fr-FR" sz="14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200 Mm</a:t>
            </a:r>
            <a:r>
              <a:rPr lang="fr-FR" sz="1400" b="1" baseline="300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14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/an économisés à l’horizon 2030</a:t>
            </a:r>
            <a:endParaRPr lang="fr-FR" sz="1200" b="1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79426" y="1948565"/>
            <a:ext cx="1385172" cy="6557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-297 Mm</a:t>
            </a:r>
            <a:r>
              <a:rPr lang="fr-FR" sz="1600" b="1" baseline="30000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16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/an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dans le scénario tendanciel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44268" y="1936991"/>
            <a:ext cx="1544284" cy="6557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-100 Mm</a:t>
            </a:r>
            <a:r>
              <a:rPr lang="fr-FR" sz="1600" b="1" baseline="30000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16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/an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avec la mise en place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du Plan d’action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368222" y="1948565"/>
            <a:ext cx="2070744" cy="6557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-20 Mm</a:t>
            </a:r>
            <a:r>
              <a:rPr lang="fr-FR" sz="1600" b="1" baseline="30000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16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/an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au cas où le transfert d’eau du nord au sud serait réalisé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87289" y="1798017"/>
            <a:ext cx="1805652" cy="6557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A l’horizon 2030, </a:t>
            </a:r>
          </a:p>
          <a:p>
            <a:pPr algn="ctr"/>
            <a:r>
              <a:rPr lang="fr-FR" sz="14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le bilan moyen </a:t>
            </a:r>
          </a:p>
          <a:p>
            <a:pPr algn="ctr"/>
            <a:r>
              <a:rPr lang="fr-FR" sz="14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passerait de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7129" y="2759778"/>
            <a:ext cx="3646025" cy="39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Co</a:t>
            </a:r>
            <a:r>
              <a:rPr lang="fr-FR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û</a:t>
            </a:r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t </a:t>
            </a:r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estimé</a:t>
            </a:r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du plan </a:t>
            </a:r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d’action</a:t>
            </a:r>
            <a:endParaRPr lang="en-US" sz="1600" b="1" dirty="0">
              <a:solidFill>
                <a:schemeClr val="accent6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69700" y="3878977"/>
            <a:ext cx="1028274" cy="350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3,5</a:t>
            </a:r>
            <a:r>
              <a:rPr lang="fr-FR" sz="2000" b="1" dirty="0">
                <a:solidFill>
                  <a:srgbClr val="BBE0DD"/>
                </a:solidFill>
                <a:latin typeface="Arial Black" charset="0"/>
                <a:ea typeface="Arial Black" charset="0"/>
                <a:cs typeface="Arial Black" charset="0"/>
              </a:rPr>
              <a:t>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879940" y="3878977"/>
            <a:ext cx="1203766" cy="350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18,5</a:t>
            </a:r>
            <a:r>
              <a:rPr lang="fr-FR" sz="2000" b="1">
                <a:solidFill>
                  <a:srgbClr val="BBE0DD"/>
                </a:solidFill>
                <a:latin typeface="Arial Black" charset="0"/>
                <a:ea typeface="Arial Black" charset="0"/>
                <a:cs typeface="Arial Black" charset="0"/>
              </a:rPr>
              <a:t>%</a:t>
            </a:r>
            <a:endParaRPr lang="fr-FR" sz="2000" b="1" dirty="0">
              <a:solidFill>
                <a:srgbClr val="BBE0DD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76098" y="3878977"/>
            <a:ext cx="1203766" cy="350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17,2</a:t>
            </a:r>
            <a:r>
              <a:rPr lang="fr-FR" sz="2000" b="1">
                <a:solidFill>
                  <a:srgbClr val="BBE0DD"/>
                </a:solidFill>
                <a:latin typeface="Arial Black" charset="0"/>
                <a:ea typeface="Arial Black" charset="0"/>
                <a:cs typeface="Arial Black" charset="0"/>
              </a:rPr>
              <a:t>%</a:t>
            </a:r>
            <a:endParaRPr lang="fr-FR" sz="2000" b="1" dirty="0">
              <a:solidFill>
                <a:srgbClr val="BBE0DD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421531" y="5302663"/>
            <a:ext cx="1145893" cy="350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21,9</a:t>
            </a:r>
            <a:r>
              <a:rPr lang="fr-FR" sz="2000" b="1">
                <a:solidFill>
                  <a:srgbClr val="BBE0DD"/>
                </a:solidFill>
                <a:latin typeface="Arial Black" charset="0"/>
                <a:ea typeface="Arial Black" charset="0"/>
                <a:cs typeface="Arial Black" charset="0"/>
              </a:rPr>
              <a:t>%</a:t>
            </a:r>
            <a:endParaRPr lang="fr-FR" sz="2000" b="1" dirty="0">
              <a:solidFill>
                <a:srgbClr val="BBE0DD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879940" y="5302663"/>
            <a:ext cx="1203766" cy="350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35,2</a:t>
            </a:r>
            <a:r>
              <a:rPr lang="fr-FR" sz="2000" b="1" dirty="0">
                <a:solidFill>
                  <a:srgbClr val="BBE0DD"/>
                </a:solidFill>
                <a:latin typeface="Arial Black" charset="0"/>
                <a:ea typeface="Arial Black" charset="0"/>
                <a:cs typeface="Arial Black" charset="0"/>
              </a:rPr>
              <a:t>%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476098" y="5302663"/>
            <a:ext cx="1203766" cy="350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3,7</a:t>
            </a:r>
            <a:r>
              <a:rPr lang="fr-FR" sz="2000" b="1" dirty="0">
                <a:solidFill>
                  <a:srgbClr val="BBE0DD"/>
                </a:solidFill>
                <a:latin typeface="Arial Black" charset="0"/>
                <a:ea typeface="Arial Black" charset="0"/>
                <a:cs typeface="Arial Black" charset="0"/>
              </a:rPr>
              <a:t>%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345487" y="4332950"/>
            <a:ext cx="1221937" cy="4617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Limiter les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prélèvements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815663" y="4332950"/>
            <a:ext cx="1396303" cy="4617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Préserver la qualité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des ressources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246691" y="4332950"/>
            <a:ext cx="1712115" cy="4617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Recourir aux ressources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en eau alternatives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345487" y="5711444"/>
            <a:ext cx="1221937" cy="5504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Economiser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et valoriser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les ressources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567425" y="5698240"/>
            <a:ext cx="1800798" cy="729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Aménager les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bassins versants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et les adapter aux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changements climatiques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119367" y="5698240"/>
            <a:ext cx="2017531" cy="8761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Mettre en place un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système de gouvernance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basée sur la concertation,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l’échange et l’implication </a:t>
            </a:r>
          </a:p>
          <a:p>
            <a:pPr algn="ctr"/>
            <a:r>
              <a:rPr lang="fr-FR" sz="10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des parties prenantes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736204" y="4927109"/>
            <a:ext cx="2083442" cy="6347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4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792,8 </a:t>
            </a:r>
            <a:r>
              <a:rPr lang="fr-FR" sz="2400" b="1" dirty="0" err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MDhs</a:t>
            </a:r>
            <a:endParaRPr lang="fr-FR" sz="2400" b="1" dirty="0">
              <a:solidFill>
                <a:srgbClr val="BBE0D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806816" y="4666827"/>
            <a:ext cx="1792911" cy="31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TOTAL</a:t>
            </a:r>
            <a:endParaRPr lang="fr-FR" sz="2000" dirty="0">
              <a:solidFill>
                <a:srgbClr val="0F525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Flèche vers la droite 32"/>
          <p:cNvSpPr/>
          <p:nvPr/>
        </p:nvSpPr>
        <p:spPr>
          <a:xfrm>
            <a:off x="4903217" y="2028649"/>
            <a:ext cx="269712" cy="223118"/>
          </a:xfrm>
          <a:prstGeom prst="rightArrow">
            <a:avLst/>
          </a:prstGeom>
          <a:solidFill>
            <a:srgbClr val="0E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34" name="Flèche vers la droite 33"/>
          <p:cNvSpPr/>
          <p:nvPr/>
        </p:nvSpPr>
        <p:spPr>
          <a:xfrm>
            <a:off x="7099323" y="2028649"/>
            <a:ext cx="269712" cy="223118"/>
          </a:xfrm>
          <a:prstGeom prst="rightArrow">
            <a:avLst/>
          </a:prstGeom>
          <a:solidFill>
            <a:srgbClr val="0E5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904516" y="1863764"/>
            <a:ext cx="0" cy="667313"/>
          </a:xfrm>
          <a:prstGeom prst="line">
            <a:avLst/>
          </a:prstGeom>
          <a:ln w="44450">
            <a:solidFill>
              <a:srgbClr val="0E52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48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13493" y="25400"/>
            <a:ext cx="10691813" cy="7164388"/>
            <a:chOff x="13493" y="25400"/>
            <a:chExt cx="10691813" cy="7164388"/>
          </a:xfrm>
        </p:grpSpPr>
        <p:sp>
          <p:nvSpPr>
            <p:cNvPr id="5" name="Rectangle 4"/>
            <p:cNvSpPr/>
            <p:nvPr/>
          </p:nvSpPr>
          <p:spPr>
            <a:xfrm>
              <a:off x="469900" y="406400"/>
              <a:ext cx="9779000" cy="3392488"/>
            </a:xfrm>
            <a:prstGeom prst="rect">
              <a:avLst/>
            </a:prstGeom>
            <a:solidFill>
              <a:srgbClr val="1872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9900" y="3797300"/>
              <a:ext cx="9779000" cy="3392488"/>
            </a:xfrm>
            <a:prstGeom prst="rect">
              <a:avLst/>
            </a:prstGeom>
            <a:solidFill>
              <a:srgbClr val="0E5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8313" y="3797300"/>
              <a:ext cx="4876800" cy="3392488"/>
            </a:xfrm>
            <a:prstGeom prst="rect">
              <a:avLst/>
            </a:prstGeom>
            <a:solidFill>
              <a:srgbClr val="18727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3" y="25400"/>
              <a:ext cx="10691813" cy="6806410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/>
        </p:nvSpPr>
        <p:spPr>
          <a:xfrm>
            <a:off x="3020992" y="407364"/>
            <a:ext cx="4618299" cy="39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Mise</a:t>
            </a:r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en</a:t>
            </a:r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œuvre</a:t>
            </a:r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, </a:t>
            </a:r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évaluation</a:t>
            </a:r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et </a:t>
            </a:r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suivi</a:t>
            </a:r>
            <a:endParaRPr lang="en-US" sz="1600" b="1" dirty="0">
              <a:solidFill>
                <a:schemeClr val="accent6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92892" y="1299735"/>
            <a:ext cx="2564303" cy="814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Déclaration Régionale </a:t>
            </a:r>
          </a:p>
          <a:p>
            <a:r>
              <a:rPr lang="fr-FR" sz="12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de Marrakech pour l’Eau</a:t>
            </a:r>
          </a:p>
          <a:p>
            <a:r>
              <a:rPr lang="fr-FR" sz="12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et plan d’action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85216" y="1565951"/>
            <a:ext cx="2564303" cy="8810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fr-FR" sz="14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Conventions </a:t>
            </a:r>
          </a:p>
          <a:p>
            <a:pPr algn="r"/>
            <a:r>
              <a:rPr lang="fr-FR" sz="14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spécifiques </a:t>
            </a:r>
            <a:r>
              <a:rPr lang="fr-FR" sz="12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(partenaires) </a:t>
            </a:r>
          </a:p>
          <a:p>
            <a:pPr algn="r"/>
            <a:r>
              <a:rPr lang="fr-FR" sz="12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et </a:t>
            </a:r>
            <a:r>
              <a:rPr lang="fr-FR" sz="14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contrats de gestion participative </a:t>
            </a:r>
            <a:r>
              <a:rPr lang="fr-FR" sz="12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(usagers)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609141" y="2974956"/>
            <a:ext cx="1909823" cy="4643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fr-FR" sz="12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Territoires et/ou secteurs</a:t>
            </a:r>
            <a:endParaRPr lang="fr-FR" sz="12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92892" y="2423859"/>
            <a:ext cx="2842095" cy="747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4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Convention Cadre </a:t>
            </a:r>
          </a:p>
          <a:p>
            <a:r>
              <a:rPr lang="fr-FR" sz="12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Gestion Intégrée des Ressources </a:t>
            </a:r>
          </a:p>
          <a:p>
            <a:r>
              <a:rPr lang="fr-FR" sz="12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en eau dans le Bassin Haouz-</a:t>
            </a:r>
            <a:r>
              <a:rPr lang="fr-FR" sz="1200" dirty="0" err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Mejjate</a:t>
            </a:r>
            <a:endParaRPr lang="fr-FR" sz="12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25730" y="3998019"/>
            <a:ext cx="2842095" cy="639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dirty="0">
                <a:solidFill>
                  <a:srgbClr val="89BFCC"/>
                </a:solidFill>
                <a:latin typeface="Arial Black" charset="0"/>
                <a:ea typeface="Arial Black" charset="0"/>
                <a:cs typeface="Arial Black" charset="0"/>
              </a:rPr>
              <a:t>Comité de pilotage</a:t>
            </a:r>
          </a:p>
          <a:p>
            <a:pPr algn="ctr"/>
            <a:r>
              <a:rPr lang="fr-FR" sz="1400" b="1" dirty="0">
                <a:solidFill>
                  <a:srgbClr val="89BFCC"/>
                </a:solidFill>
                <a:latin typeface="Arial Black" charset="0"/>
                <a:ea typeface="Arial Black" charset="0"/>
                <a:cs typeface="Arial Black" charset="0"/>
              </a:rPr>
              <a:t>(conseil de Bassin)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44033" y="3998019"/>
            <a:ext cx="2842095" cy="639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dirty="0">
                <a:solidFill>
                  <a:srgbClr val="89BFCC"/>
                </a:solidFill>
                <a:latin typeface="Arial Black" charset="0"/>
                <a:ea typeface="Arial Black" charset="0"/>
                <a:cs typeface="Arial Black" charset="0"/>
              </a:rPr>
              <a:t>Comité de suivi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88021" y="5039061"/>
            <a:ext cx="1504708" cy="4544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Autorités gouvernementales</a:t>
            </a:r>
            <a:endParaRPr lang="fr-FR" sz="10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43111" y="5039061"/>
            <a:ext cx="778911" cy="4544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Élus</a:t>
            </a:r>
            <a:endParaRPr lang="fr-FR" sz="10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59750" y="5039061"/>
            <a:ext cx="1504708" cy="4544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Société civile</a:t>
            </a:r>
            <a:endParaRPr lang="fr-FR" sz="10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244033" y="5039061"/>
            <a:ext cx="1504708" cy="4544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Pilotes d’actions</a:t>
            </a:r>
            <a:endParaRPr lang="fr-FR" sz="10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48741" y="5039061"/>
            <a:ext cx="1504708" cy="4544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Porteurs associés</a:t>
            </a:r>
            <a:endParaRPr lang="fr-FR" sz="100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53006" y="5789073"/>
            <a:ext cx="3931509" cy="814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1 - Application des objectifs de la Convention</a:t>
            </a:r>
          </a:p>
          <a:p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2 - Suivi et l’adaptation des grandes étapes </a:t>
            </a:r>
          </a:p>
          <a:p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    et des échéances associées du Plan d’action</a:t>
            </a:r>
          </a:p>
          <a:p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3 - Validation et l’approbation des rapports annuels de suivi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885216" y="5789073"/>
            <a:ext cx="3931509" cy="814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1 - Mise en œuvre des actions du Plan d’action</a:t>
            </a:r>
          </a:p>
          <a:p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2 - évaluation des impacts des actions sur les  </a:t>
            </a:r>
          </a:p>
          <a:p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    ressources en eau</a:t>
            </a:r>
          </a:p>
          <a:p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3 - Avancement en vue d’atteindre les objectifs globaux</a:t>
            </a:r>
          </a:p>
        </p:txBody>
      </p:sp>
    </p:spTree>
    <p:extLst>
      <p:ext uri="{BB962C8B-B14F-4D97-AF65-F5344CB8AC3E}">
        <p14:creationId xmlns:p14="http://schemas.microsoft.com/office/powerpoint/2010/main" val="139494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469900" y="184738"/>
            <a:ext cx="9779000" cy="7143192"/>
            <a:chOff x="469900" y="184738"/>
            <a:chExt cx="9779000" cy="7143192"/>
          </a:xfrm>
        </p:grpSpPr>
        <p:grpSp>
          <p:nvGrpSpPr>
            <p:cNvPr id="9" name="Grouper 8"/>
            <p:cNvGrpSpPr/>
            <p:nvPr/>
          </p:nvGrpSpPr>
          <p:grpSpPr>
            <a:xfrm>
              <a:off x="469900" y="404309"/>
              <a:ext cx="9779000" cy="6771409"/>
              <a:chOff x="469900" y="404309"/>
              <a:chExt cx="9779000" cy="677140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69900" y="406400"/>
                <a:ext cx="9779000" cy="6769318"/>
              </a:xfrm>
              <a:prstGeom prst="rect">
                <a:avLst/>
              </a:prstGeom>
              <a:solidFill>
                <a:srgbClr val="0339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69900" y="406399"/>
                <a:ext cx="9779000" cy="1901311"/>
              </a:xfrm>
              <a:prstGeom prst="rect">
                <a:avLst/>
              </a:prstGeom>
              <a:solidFill>
                <a:srgbClr val="0E52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Rectangle 4"/>
              <p:cNvSpPr/>
              <p:nvPr/>
            </p:nvSpPr>
            <p:spPr>
              <a:xfrm flipV="1">
                <a:off x="3762158" y="404309"/>
                <a:ext cx="3148091" cy="304800"/>
              </a:xfrm>
              <a:prstGeom prst="rect">
                <a:avLst/>
              </a:prstGeom>
              <a:solidFill>
                <a:srgbClr val="187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095" y="184738"/>
              <a:ext cx="8588218" cy="7143192"/>
            </a:xfrm>
            <a:prstGeom prst="rect">
              <a:avLst/>
            </a:prstGeom>
          </p:spPr>
        </p:pic>
      </p:grpSp>
      <p:sp>
        <p:nvSpPr>
          <p:cNvPr id="10" name="ZoneTexte 9"/>
          <p:cNvSpPr txBox="1"/>
          <p:nvPr/>
        </p:nvSpPr>
        <p:spPr>
          <a:xfrm>
            <a:off x="3594213" y="404309"/>
            <a:ext cx="3483980" cy="3912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Mise</a:t>
            </a:r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en</a:t>
            </a:r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place </a:t>
            </a:r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d’indicateurs</a:t>
            </a:r>
            <a:endParaRPr lang="en-US" sz="1600" b="1" dirty="0">
              <a:solidFill>
                <a:schemeClr val="accent6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42419" y="1609917"/>
            <a:ext cx="2136426" cy="5892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dirty="0">
                <a:solidFill>
                  <a:srgbClr val="89BFCC"/>
                </a:solidFill>
                <a:latin typeface="Arial Black" charset="0"/>
                <a:ea typeface="Arial Black" charset="0"/>
                <a:cs typeface="Arial Black" charset="0"/>
              </a:rPr>
              <a:t>Niveau objectifs</a:t>
            </a:r>
          </a:p>
          <a:p>
            <a:pPr algn="ctr"/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Impact sur les effets combinés des actions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76900" y="1609917"/>
            <a:ext cx="2136426" cy="5892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dirty="0">
                <a:solidFill>
                  <a:srgbClr val="89BFCC"/>
                </a:solidFill>
                <a:latin typeface="Arial Black" charset="0"/>
                <a:ea typeface="Arial Black" charset="0"/>
                <a:cs typeface="Arial Black" charset="0"/>
              </a:rPr>
              <a:t>Niveau actions</a:t>
            </a:r>
          </a:p>
          <a:p>
            <a:pPr algn="ctr"/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Résultats directs </a:t>
            </a:r>
          </a:p>
          <a:p>
            <a:pPr algn="ctr"/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des actions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83490" y="1609917"/>
            <a:ext cx="2378544" cy="5892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dirty="0">
                <a:solidFill>
                  <a:srgbClr val="89BFCC"/>
                </a:solidFill>
                <a:latin typeface="Arial Black" charset="0"/>
                <a:ea typeface="Arial Black" charset="0"/>
                <a:cs typeface="Arial Black" charset="0"/>
              </a:rPr>
              <a:t>Niveau des activités</a:t>
            </a:r>
          </a:p>
          <a:p>
            <a:pPr algn="ctr"/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Avancement </a:t>
            </a:r>
          </a:p>
          <a:p>
            <a:pPr algn="ctr"/>
            <a:r>
              <a:rPr lang="fr-FR" sz="10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des activités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081986" y="2965000"/>
            <a:ext cx="2413832" cy="6578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Limiter les prélèvements</a:t>
            </a:r>
          </a:p>
          <a:p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Réduction des prélèvements </a:t>
            </a:r>
          </a:p>
          <a:p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de 124 Mm</a:t>
            </a:r>
            <a:r>
              <a:rPr lang="fr-FR" sz="1000" b="1" baseline="30000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 à l'horizon 2030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081984" y="4203489"/>
            <a:ext cx="3073591" cy="1155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Recourir aux ressources </a:t>
            </a:r>
          </a:p>
          <a:p>
            <a:r>
              <a:rPr lang="fr-FR" sz="12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en eau alternatives</a:t>
            </a:r>
          </a:p>
          <a:p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26 Mm3 d'eau usée traitée utilisé</a:t>
            </a:r>
          </a:p>
          <a:p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par an à l’horizon 2030</a:t>
            </a:r>
          </a:p>
          <a:p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19 Mm3 d'eau économisé sur la</a:t>
            </a:r>
          </a:p>
          <a:p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nappe par an à l’horizon 2030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81986" y="5511429"/>
            <a:ext cx="2680048" cy="9935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Améliorer les bassins versants</a:t>
            </a:r>
          </a:p>
          <a:p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35000 ha de superficies traité</a:t>
            </a:r>
          </a:p>
          <a:p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Mise en place de plans de gestion </a:t>
            </a:r>
          </a:p>
          <a:p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des crues et de sécheresse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68101" y="6067013"/>
            <a:ext cx="3408799" cy="1374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fr-FR" sz="12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Mettre en place un</a:t>
            </a:r>
          </a:p>
          <a:p>
            <a:pPr algn="r"/>
            <a:r>
              <a:rPr lang="fr-FR" sz="12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système de gouvernance</a:t>
            </a:r>
          </a:p>
          <a:p>
            <a:pPr algn="r"/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Réunion du comité de suivi de</a:t>
            </a:r>
          </a:p>
          <a:p>
            <a:pPr algn="r"/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mise en œuvre 2 fois/an</a:t>
            </a:r>
          </a:p>
          <a:p>
            <a:pPr algn="r"/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Engagement des usagers dans la mise en</a:t>
            </a:r>
          </a:p>
          <a:p>
            <a:pPr algn="r"/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œuvre de 8 actions d'amélioration des pratiques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863068" y="4861365"/>
            <a:ext cx="2413832" cy="789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fr-FR" sz="12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Economiser et valoriser</a:t>
            </a:r>
          </a:p>
          <a:p>
            <a:pPr algn="r"/>
            <a:r>
              <a:rPr lang="fr-FR" sz="12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les ressources</a:t>
            </a:r>
          </a:p>
          <a:p>
            <a:pPr algn="r"/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42 Mm³ d'eau économisé sur</a:t>
            </a:r>
          </a:p>
          <a:p>
            <a:pPr algn="r"/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la nappe par an à l’horizon 2030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574157" y="3622875"/>
            <a:ext cx="2702743" cy="8455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fr-FR" sz="12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Préserver la qualité </a:t>
            </a:r>
          </a:p>
          <a:p>
            <a:pPr algn="r"/>
            <a:r>
              <a:rPr lang="fr-FR" sz="1200" b="1" dirty="0">
                <a:solidFill>
                  <a:schemeClr val="bg2"/>
                </a:solidFill>
                <a:latin typeface="Arial Black" charset="0"/>
                <a:ea typeface="Arial Black" charset="0"/>
                <a:cs typeface="Arial Black" charset="0"/>
              </a:rPr>
              <a:t>des ressources</a:t>
            </a:r>
          </a:p>
          <a:p>
            <a:pPr algn="r"/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Mise en place d'un réseau</a:t>
            </a:r>
          </a:p>
          <a:p>
            <a:pPr algn="r"/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de suivi représentatif</a:t>
            </a:r>
          </a:p>
          <a:p>
            <a:pPr algn="r"/>
            <a:r>
              <a:rPr lang="fr-FR" sz="1000" b="1" dirty="0">
                <a:solidFill>
                  <a:srgbClr val="89BFCC"/>
                </a:solidFill>
                <a:latin typeface="Arial" charset="0"/>
                <a:ea typeface="Arial" charset="0"/>
                <a:cs typeface="Arial" charset="0"/>
              </a:rPr>
              <a:t>Nombre de sources de pollution traitées</a:t>
            </a:r>
          </a:p>
        </p:txBody>
      </p:sp>
    </p:spTree>
    <p:extLst>
      <p:ext uri="{BB962C8B-B14F-4D97-AF65-F5344CB8AC3E}">
        <p14:creationId xmlns:p14="http://schemas.microsoft.com/office/powerpoint/2010/main" val="164426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469900" y="406400"/>
            <a:ext cx="9779000" cy="6769318"/>
          </a:xfrm>
          <a:prstGeom prst="rect">
            <a:avLst/>
          </a:prstGeom>
          <a:solidFill>
            <a:srgbClr val="F0E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493" y="721338"/>
            <a:ext cx="9431151" cy="558000"/>
          </a:xfrm>
        </p:spPr>
        <p:txBody>
          <a:bodyPr/>
          <a:lstStyle/>
          <a:p>
            <a:r>
              <a:rPr lang="fr-FR" sz="2400" dirty="0"/>
              <a:t>TELECHARGEZ LE PLAN D’ACTION ET LA DECLARATION:</a:t>
            </a:r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52" y="1647430"/>
            <a:ext cx="3145697" cy="443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23" y="1620000"/>
            <a:ext cx="3131495" cy="44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701592" y="6529245"/>
            <a:ext cx="4804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www.convention-eau-tensift.ma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528904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4911" y="6133192"/>
            <a:ext cx="4222180" cy="567582"/>
          </a:xfrm>
        </p:spPr>
        <p:txBody>
          <a:bodyPr>
            <a:normAutofit/>
          </a:bodyPr>
          <a:lstStyle/>
          <a:p>
            <a:r>
              <a:rPr lang="fr-FR" dirty="0"/>
              <a:t>www.convention-eau-tensift.ma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304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0" y="406400"/>
            <a:ext cx="10691813" cy="6769318"/>
            <a:chOff x="0" y="406400"/>
            <a:chExt cx="10691813" cy="6769318"/>
          </a:xfrm>
        </p:grpSpPr>
        <p:sp>
          <p:nvSpPr>
            <p:cNvPr id="6" name="Rectangle 5"/>
            <p:cNvSpPr/>
            <p:nvPr/>
          </p:nvSpPr>
          <p:spPr>
            <a:xfrm>
              <a:off x="469900" y="406400"/>
              <a:ext cx="9779000" cy="6769318"/>
            </a:xfrm>
            <a:prstGeom prst="rect">
              <a:avLst/>
            </a:prstGeom>
            <a:solidFill>
              <a:srgbClr val="F0E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6400"/>
              <a:ext cx="10691813" cy="6769318"/>
            </a:xfrm>
            <a:prstGeom prst="rect">
              <a:avLst/>
            </a:prstGeom>
          </p:spPr>
        </p:pic>
      </p:grpSp>
      <p:sp>
        <p:nvSpPr>
          <p:cNvPr id="2" name="ZoneTexte 1"/>
          <p:cNvSpPr txBox="1"/>
          <p:nvPr/>
        </p:nvSpPr>
        <p:spPr>
          <a:xfrm>
            <a:off x="3302000" y="1346200"/>
            <a:ext cx="40894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32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Convention EAU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00413" y="1992531"/>
            <a:ext cx="4089400" cy="4924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600" dirty="0">
                <a:solidFill>
                  <a:srgbClr val="0E5258"/>
                </a:solidFill>
                <a:latin typeface="+mj-lt"/>
                <a:ea typeface="Appetite" charset="0"/>
                <a:cs typeface="Appetite" charset="0"/>
              </a:rPr>
              <a:t>Haouz-</a:t>
            </a:r>
            <a:r>
              <a:rPr lang="fr-FR" sz="2600" dirty="0" err="1">
                <a:solidFill>
                  <a:srgbClr val="0E5258"/>
                </a:solidFill>
                <a:latin typeface="+mj-lt"/>
                <a:ea typeface="Appetite" charset="0"/>
                <a:cs typeface="Appetite" charset="0"/>
              </a:rPr>
              <a:t>Mejjate</a:t>
            </a:r>
            <a:endParaRPr lang="fr-FR" sz="2600" dirty="0">
              <a:solidFill>
                <a:srgbClr val="0E5258"/>
              </a:solidFill>
              <a:latin typeface="+mj-lt"/>
              <a:ea typeface="Appetite" charset="0"/>
              <a:cs typeface="Appetite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43387" y="2482752"/>
            <a:ext cx="208597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Le constat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28767" y="3437115"/>
            <a:ext cx="2614603" cy="1334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Demande </a:t>
            </a:r>
          </a:p>
          <a:p>
            <a:pPr algn="ctr"/>
            <a:r>
              <a:rPr lang="fr-FR" sz="20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d’eau</a:t>
            </a:r>
          </a:p>
          <a:p>
            <a:pPr algn="ctr"/>
            <a:r>
              <a:rPr lang="fr-FR" sz="16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de plus en plus forte </a:t>
            </a:r>
          </a:p>
          <a:p>
            <a:pPr algn="ctr"/>
            <a:r>
              <a:rPr lang="fr-FR" sz="1200" dirty="0">
                <a:solidFill>
                  <a:srgbClr val="0E5258"/>
                </a:solidFill>
                <a:latin typeface="+mj-lt"/>
                <a:ea typeface="Appetite" charset="0"/>
                <a:cs typeface="Appetite" charset="0"/>
              </a:rPr>
              <a:t>pour les différentes activités socioéconomiques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12687" y="3322239"/>
            <a:ext cx="2686052" cy="1449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Ressources </a:t>
            </a:r>
          </a:p>
          <a:p>
            <a:pPr algn="ctr"/>
            <a:r>
              <a:rPr lang="fr-FR" sz="20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en eau </a:t>
            </a:r>
          </a:p>
          <a:p>
            <a:pPr algn="ctr"/>
            <a:r>
              <a:rPr lang="fr-FR" sz="16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insuffisantes</a:t>
            </a:r>
          </a:p>
          <a:p>
            <a:pPr algn="ctr"/>
            <a:r>
              <a:rPr lang="fr-FR" sz="1200" dirty="0">
                <a:solidFill>
                  <a:srgbClr val="0E5258"/>
                </a:solidFill>
                <a:latin typeface="+mj-lt"/>
                <a:ea typeface="Appetite" charset="0"/>
                <a:cs typeface="Appetite" charset="0"/>
              </a:rPr>
              <a:t>Pression amplifiée par la récurrence </a:t>
            </a:r>
          </a:p>
          <a:p>
            <a:pPr algn="ctr"/>
            <a:r>
              <a:rPr lang="fr-FR" sz="1200" dirty="0">
                <a:solidFill>
                  <a:srgbClr val="0E5258"/>
                </a:solidFill>
                <a:latin typeface="+mj-lt"/>
                <a:ea typeface="Appetite" charset="0"/>
                <a:cs typeface="Appetite" charset="0"/>
              </a:rPr>
              <a:t>des années de sécheresse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600950" y="2968645"/>
            <a:ext cx="1397789" cy="468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b="1" i="1" dirty="0">
                <a:solidFill>
                  <a:srgbClr val="0E5258"/>
                </a:solidFill>
                <a:latin typeface="+mj-lt"/>
                <a:ea typeface="Appetite" charset="0"/>
                <a:cs typeface="Appetite" charset="0"/>
              </a:rPr>
              <a:t>Bassin de </a:t>
            </a:r>
          </a:p>
          <a:p>
            <a:pPr algn="ctr"/>
            <a:r>
              <a:rPr lang="fr-FR" sz="1000" b="1" i="1" dirty="0">
                <a:solidFill>
                  <a:srgbClr val="0E5258"/>
                </a:solidFill>
                <a:latin typeface="+mj-lt"/>
                <a:ea typeface="Appetite" charset="0"/>
                <a:cs typeface="Appetite" charset="0"/>
              </a:rPr>
              <a:t>Haouz-</a:t>
            </a:r>
            <a:r>
              <a:rPr lang="fr-FR" sz="1000" b="1" i="1" dirty="0" err="1">
                <a:solidFill>
                  <a:srgbClr val="0E5258"/>
                </a:solidFill>
                <a:latin typeface="+mj-lt"/>
                <a:ea typeface="Appetite" charset="0"/>
                <a:cs typeface="Appetite" charset="0"/>
              </a:rPr>
              <a:t>Mejjate</a:t>
            </a:r>
            <a:r>
              <a:rPr lang="fr-FR" sz="1000" b="1" i="1" dirty="0">
                <a:solidFill>
                  <a:srgbClr val="0E5258"/>
                </a:solidFill>
                <a:latin typeface="+mj-lt"/>
                <a:ea typeface="Appetite" charset="0"/>
                <a:cs typeface="Appetite" charset="0"/>
              </a:rPr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61821" y="2500175"/>
            <a:ext cx="982267" cy="468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1600" b="1" dirty="0">
                <a:solidFill>
                  <a:schemeClr val="accent2"/>
                </a:solidFill>
                <a:latin typeface="+mj-lt"/>
                <a:ea typeface="Appetite" charset="0"/>
                <a:cs typeface="Appetite" charset="0"/>
              </a:rPr>
              <a:t>16 000 </a:t>
            </a:r>
          </a:p>
          <a:p>
            <a:pPr algn="ctr"/>
            <a:r>
              <a:rPr lang="fi-FI" sz="1600" b="1" dirty="0">
                <a:solidFill>
                  <a:schemeClr val="accent2"/>
                </a:solidFill>
                <a:latin typeface="+mj-lt"/>
                <a:ea typeface="Appetite" charset="0"/>
                <a:cs typeface="Appetite" charset="0"/>
              </a:rPr>
              <a:t>km²</a:t>
            </a:r>
            <a:endParaRPr lang="fr-FR" sz="1600" b="1" dirty="0">
              <a:solidFill>
                <a:schemeClr val="accent2"/>
              </a:solidFill>
              <a:latin typeface="+mj-lt"/>
              <a:ea typeface="Appetite" charset="0"/>
              <a:cs typeface="Appetite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33464" y="5840808"/>
            <a:ext cx="3605208" cy="1334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La différence </a:t>
            </a:r>
          </a:p>
          <a:p>
            <a:pPr algn="ctr"/>
            <a:r>
              <a:rPr lang="fr-FR" sz="16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entre les entrées </a:t>
            </a:r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(recharges) </a:t>
            </a:r>
          </a:p>
          <a:p>
            <a:pPr algn="ctr"/>
            <a:r>
              <a:rPr lang="fr-FR" sz="16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et les sorties </a:t>
            </a:r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(usages)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84136" y="5840808"/>
            <a:ext cx="2614603" cy="1334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Déficit </a:t>
            </a:r>
          </a:p>
          <a:p>
            <a:pPr algn="ctr"/>
            <a:r>
              <a:rPr lang="fr-FR" sz="16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hydrique moyen  </a:t>
            </a:r>
          </a:p>
          <a:p>
            <a:pPr algn="ctr"/>
            <a:r>
              <a:rPr lang="fr-FR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111 Mm</a:t>
            </a:r>
            <a:r>
              <a:rPr lang="fr-FR" sz="1600" b="1" baseline="30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/an environ</a:t>
            </a:r>
          </a:p>
        </p:txBody>
      </p:sp>
    </p:spTree>
    <p:extLst>
      <p:ext uri="{BB962C8B-B14F-4D97-AF65-F5344CB8AC3E}">
        <p14:creationId xmlns:p14="http://schemas.microsoft.com/office/powerpoint/2010/main" val="229359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469900" y="406400"/>
            <a:ext cx="9779000" cy="6761856"/>
            <a:chOff x="469900" y="406400"/>
            <a:chExt cx="9779000" cy="6761856"/>
          </a:xfrm>
        </p:grpSpPr>
        <p:sp>
          <p:nvSpPr>
            <p:cNvPr id="5" name="Rectangle 4"/>
            <p:cNvSpPr/>
            <p:nvPr/>
          </p:nvSpPr>
          <p:spPr>
            <a:xfrm>
              <a:off x="469900" y="406400"/>
              <a:ext cx="9779000" cy="3187700"/>
            </a:xfrm>
            <a:prstGeom prst="rect">
              <a:avLst/>
            </a:prstGeom>
            <a:solidFill>
              <a:srgbClr val="B69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9900" y="3365500"/>
              <a:ext cx="9779000" cy="1168400"/>
            </a:xfrm>
            <a:prstGeom prst="rect">
              <a:avLst/>
            </a:prstGeom>
            <a:solidFill>
              <a:srgbClr val="9D8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9900" y="4533900"/>
              <a:ext cx="9779000" cy="2634356"/>
            </a:xfrm>
            <a:prstGeom prst="rect">
              <a:avLst/>
            </a:prstGeom>
            <a:solidFill>
              <a:srgbClr val="CE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10691813" cy="70753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04877" y="990775"/>
            <a:ext cx="3138486" cy="1334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Mise en place d’une Gestion Intégrée des Ressources en Eau (GIRE)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Processus participatif pour 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élaborer une «Convention Eau».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34115" y="990775"/>
            <a:ext cx="3138486" cy="1334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Objectif final </a:t>
            </a:r>
          </a:p>
          <a:p>
            <a:pPr algn="ctr"/>
            <a:r>
              <a:rPr lang="fr-FR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du processus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Une convention concertée 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et ratifiée par tous.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13263" y="1219383"/>
            <a:ext cx="1573212" cy="966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200" b="1" dirty="0">
                <a:solidFill>
                  <a:srgbClr val="F6D7A7"/>
                </a:solidFill>
                <a:latin typeface="Arial" charset="0"/>
                <a:ea typeface="Arial" charset="0"/>
                <a:cs typeface="Arial" charset="0"/>
              </a:rPr>
              <a:t>DE CE </a:t>
            </a:r>
          </a:p>
          <a:p>
            <a:pPr algn="ctr"/>
            <a:r>
              <a:rPr lang="fr-FR" sz="2200" b="1" dirty="0">
                <a:solidFill>
                  <a:srgbClr val="F6D7A7"/>
                </a:solidFill>
                <a:latin typeface="Arial" charset="0"/>
                <a:ea typeface="Arial" charset="0"/>
                <a:cs typeface="Arial" charset="0"/>
              </a:rPr>
              <a:t>CONSTAT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75870" y="3594100"/>
            <a:ext cx="3138486" cy="673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Bilan d’eau équilibré </a:t>
            </a:r>
          </a:p>
          <a:p>
            <a:pPr algn="ctr"/>
            <a:r>
              <a:rPr lang="fr-FR" sz="1400" b="1" i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dans le bassin du Haouz-</a:t>
            </a:r>
            <a:r>
              <a:rPr lang="fr-FR" sz="1400" b="1" i="1" dirty="0" err="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Mejjate</a:t>
            </a:r>
            <a:r>
              <a:rPr lang="fr-FR" sz="1400" b="1" i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22339" y="5851078"/>
            <a:ext cx="2006599" cy="935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5A4E40"/>
                </a:solidFill>
                <a:latin typeface="Arial Black" charset="0"/>
                <a:ea typeface="Arial Black" charset="0"/>
                <a:cs typeface="Arial Black" charset="0"/>
              </a:rPr>
              <a:t>Assurer 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un usage de l’eau rationnel et efficient.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338514" y="5851078"/>
            <a:ext cx="2006599" cy="935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5A4E40"/>
                </a:solidFill>
                <a:latin typeface="Arial Black" charset="0"/>
                <a:ea typeface="Arial Black" charset="0"/>
                <a:cs typeface="Arial Black" charset="0"/>
              </a:rPr>
              <a:t>Garantir 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un développement socio-économique 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durable et équitable.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10214" y="5851078"/>
            <a:ext cx="2006599" cy="935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9D8770"/>
                </a:solidFill>
                <a:latin typeface="Arial Black" charset="0"/>
                <a:ea typeface="Arial Black" charset="0"/>
                <a:cs typeface="Arial Black" charset="0"/>
              </a:rPr>
              <a:t>Élaborer 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un plan d’action 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contractuel.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681914" y="5851078"/>
            <a:ext cx="2006599" cy="935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9D8770"/>
                </a:solidFill>
                <a:latin typeface="Arial Black" charset="0"/>
                <a:ea typeface="Arial Black" charset="0"/>
                <a:cs typeface="Arial Black" charset="0"/>
              </a:rPr>
              <a:t>Identifier 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les contributions </a:t>
            </a:r>
          </a:p>
          <a:p>
            <a:pPr algn="ctr"/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des parties prenantes.</a:t>
            </a:r>
          </a:p>
        </p:txBody>
      </p:sp>
    </p:spTree>
    <p:extLst>
      <p:ext uri="{BB962C8B-B14F-4D97-AF65-F5344CB8AC3E}">
        <p14:creationId xmlns:p14="http://schemas.microsoft.com/office/powerpoint/2010/main" val="66696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9900" y="406400"/>
            <a:ext cx="9779000" cy="6769318"/>
          </a:xfrm>
          <a:prstGeom prst="rect">
            <a:avLst/>
          </a:prstGeom>
          <a:solidFill>
            <a:srgbClr val="D3E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Signalisation droite 33"/>
          <p:cNvSpPr/>
          <p:nvPr/>
        </p:nvSpPr>
        <p:spPr>
          <a:xfrm>
            <a:off x="2673749" y="880556"/>
            <a:ext cx="5247619" cy="395704"/>
          </a:xfrm>
          <a:prstGeom prst="homePlate">
            <a:avLst/>
          </a:prstGeom>
          <a:solidFill>
            <a:srgbClr val="B4D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r 32"/>
          <p:cNvGrpSpPr/>
          <p:nvPr/>
        </p:nvGrpSpPr>
        <p:grpSpPr>
          <a:xfrm>
            <a:off x="2355934" y="1005996"/>
            <a:ext cx="5669609" cy="2554545"/>
            <a:chOff x="2355934" y="1005996"/>
            <a:chExt cx="5669609" cy="2554545"/>
          </a:xfrm>
        </p:grpSpPr>
        <p:sp>
          <p:nvSpPr>
            <p:cNvPr id="23" name="ZoneTexte 22"/>
            <p:cNvSpPr txBox="1"/>
            <p:nvPr/>
          </p:nvSpPr>
          <p:spPr>
            <a:xfrm>
              <a:off x="2355934" y="1005996"/>
              <a:ext cx="89655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0" b="1" dirty="0">
                  <a:solidFill>
                    <a:srgbClr val="B4D3B4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918468" y="1005996"/>
              <a:ext cx="89655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0" b="1">
                  <a:solidFill>
                    <a:srgbClr val="B4D3B4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lang="fr-FR" sz="16000" b="1" dirty="0">
                <a:solidFill>
                  <a:srgbClr val="B4D3B4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392740" y="1005996"/>
              <a:ext cx="89655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0" b="1" dirty="0">
                  <a:solidFill>
                    <a:srgbClr val="B4D3B4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128987" y="1005996"/>
              <a:ext cx="89655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0" b="1" dirty="0">
                  <a:solidFill>
                    <a:srgbClr val="B4D3B4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4" y="93542"/>
            <a:ext cx="8252070" cy="76401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74232" y="903706"/>
            <a:ext cx="5887452" cy="3957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spc="3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PROCESSUS PARTICIPATIF + TECHNIQUE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18706" y="2427705"/>
            <a:ext cx="2093245" cy="13551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4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Étape 1</a:t>
            </a:r>
          </a:p>
          <a:p>
            <a:pPr algn="ctr"/>
            <a:r>
              <a:rPr lang="fr-FR" sz="1500" b="1" dirty="0">
                <a:latin typeface="Arial Black" charset="0"/>
                <a:ea typeface="Arial Black" charset="0"/>
                <a:cs typeface="Arial Black" charset="0"/>
              </a:rPr>
              <a:t>Diagnostic </a:t>
            </a:r>
          </a:p>
          <a:p>
            <a:pPr algn="ctr"/>
            <a:r>
              <a:rPr lang="fr-FR" sz="1200" dirty="0">
                <a:ea typeface="Arial Black" charset="0"/>
                <a:cs typeface="Arial Black" charset="0"/>
              </a:rPr>
              <a:t>et identification </a:t>
            </a:r>
          </a:p>
          <a:p>
            <a:pPr algn="ctr"/>
            <a:r>
              <a:rPr lang="fr-FR" sz="1200" dirty="0">
                <a:latin typeface="Arial" charset="0"/>
                <a:ea typeface="Arial" charset="0"/>
                <a:cs typeface="Arial" charset="0"/>
              </a:rPr>
              <a:t>préliminaire des mesures d’amélioration.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97178" y="2427705"/>
            <a:ext cx="1929732" cy="1646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4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Étape 2</a:t>
            </a:r>
          </a:p>
          <a:p>
            <a:pPr algn="ctr"/>
            <a:r>
              <a:rPr lang="fr-FR" sz="1500" b="1" dirty="0">
                <a:latin typeface="Arial Black" charset="0"/>
                <a:ea typeface="Arial Black" charset="0"/>
                <a:cs typeface="Arial Black" charset="0"/>
              </a:rPr>
              <a:t>Co-construction du plan d’action</a:t>
            </a:r>
          </a:p>
          <a:p>
            <a:pPr algn="ctr"/>
            <a:r>
              <a:rPr lang="fr-FR" sz="1200" dirty="0">
                <a:latin typeface="Arial" charset="0"/>
                <a:ea typeface="Arial" charset="0"/>
                <a:cs typeface="Arial" charset="0"/>
              </a:rPr>
              <a:t>de la convention Eau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13028" y="2427705"/>
            <a:ext cx="1873834" cy="13551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4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Étape 3</a:t>
            </a:r>
          </a:p>
          <a:p>
            <a:pPr algn="ctr"/>
            <a:r>
              <a:rPr lang="fr-FR" sz="1500" b="1" dirty="0">
                <a:latin typeface="Arial Black" charset="0"/>
                <a:ea typeface="Arial Black" charset="0"/>
                <a:cs typeface="Arial Black" charset="0"/>
              </a:rPr>
              <a:t>Signature de la Convention Eau</a:t>
            </a:r>
          </a:p>
          <a:p>
            <a:pPr algn="ctr"/>
            <a:r>
              <a:rPr lang="fr-FR" sz="1200" dirty="0">
                <a:latin typeface="Arial" charset="0"/>
                <a:ea typeface="Arial" charset="0"/>
                <a:cs typeface="Arial" charset="0"/>
              </a:rPr>
              <a:t>Déclaration et</a:t>
            </a:r>
          </a:p>
          <a:p>
            <a:pPr algn="ctr"/>
            <a:r>
              <a:rPr lang="fr-FR" sz="1200" dirty="0">
                <a:latin typeface="Arial" charset="0"/>
                <a:ea typeface="Arial" charset="0"/>
                <a:cs typeface="Arial" charset="0"/>
              </a:rPr>
              <a:t>Convention Cadre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74568" y="2427705"/>
            <a:ext cx="2085474" cy="13551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400" b="1" dirty="0">
                <a:solidFill>
                  <a:srgbClr val="0E5258"/>
                </a:solidFill>
                <a:latin typeface="Arial Black" charset="0"/>
                <a:ea typeface="Arial Black" charset="0"/>
                <a:cs typeface="Arial Black" charset="0"/>
              </a:rPr>
              <a:t>Étape 4</a:t>
            </a:r>
          </a:p>
          <a:p>
            <a:pPr algn="ctr"/>
            <a:r>
              <a:rPr lang="fr-FR" sz="1500" b="1" dirty="0">
                <a:latin typeface="Arial Black" charset="0"/>
                <a:ea typeface="Arial Black" charset="0"/>
                <a:cs typeface="Arial Black" charset="0"/>
              </a:rPr>
              <a:t>Mise en œuvre</a:t>
            </a:r>
          </a:p>
          <a:p>
            <a:pPr algn="ctr"/>
            <a:r>
              <a:rPr lang="fr-FR" sz="1200" dirty="0">
                <a:latin typeface="Arial" charset="0"/>
                <a:ea typeface="Arial" charset="0"/>
                <a:cs typeface="Arial" charset="0"/>
              </a:rPr>
              <a:t>à travers des conventions spécifiques et contrats de gestion participative.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29992" y="3823767"/>
            <a:ext cx="2443078" cy="9690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Comité de pilotage</a:t>
            </a:r>
            <a:endParaRPr lang="fr-FR" sz="900" dirty="0">
              <a:solidFill>
                <a:srgbClr val="0E525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Suivi des orientations générales </a:t>
            </a: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Arbitrage en cas de problèmes</a:t>
            </a: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Ratification de la convention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19270" y="4961353"/>
            <a:ext cx="2443078" cy="10403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Comité de suivi</a:t>
            </a:r>
            <a:endParaRPr lang="fr-FR" sz="900" dirty="0">
              <a:solidFill>
                <a:srgbClr val="0E525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Co-construction du diagnostic</a:t>
            </a: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Suivi et validation de l'état</a:t>
            </a: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  d'avancement du processus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294206" y="3782846"/>
            <a:ext cx="2443078" cy="8061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5 Groupes de travail thématiques</a:t>
            </a:r>
            <a:endParaRPr lang="fr-FR" sz="900" dirty="0">
              <a:solidFill>
                <a:srgbClr val="0E525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Co-construction du plan d'action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470923" y="4874877"/>
            <a:ext cx="2443078" cy="1444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Groupes cibles</a:t>
            </a:r>
            <a:endParaRPr lang="fr-FR" sz="900" dirty="0">
              <a:solidFill>
                <a:srgbClr val="0E525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agriculteurs</a:t>
            </a: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hôteliers</a:t>
            </a: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industriels</a:t>
            </a: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ménages urbains et ruraux </a:t>
            </a: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jeune génération</a:t>
            </a: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...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308145" y="6472087"/>
            <a:ext cx="2785101" cy="839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Panel de concertation</a:t>
            </a:r>
            <a:endParaRPr lang="fr-FR" sz="900" dirty="0">
              <a:solidFill>
                <a:srgbClr val="0E525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- Déclinaison opérationnelle des   </a:t>
            </a:r>
          </a:p>
          <a:p>
            <a:r>
              <a:rPr lang="fr-FR" sz="1200" dirty="0">
                <a:solidFill>
                  <a:srgbClr val="0E5258"/>
                </a:solidFill>
                <a:latin typeface="Arial" charset="0"/>
                <a:ea typeface="Arial" charset="0"/>
                <a:cs typeface="Arial" charset="0"/>
              </a:rPr>
              <a:t>  solutions à destination des usagers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4563990" y="4015666"/>
            <a:ext cx="575169" cy="573301"/>
          </a:xfrm>
          <a:prstGeom prst="line">
            <a:avLst/>
          </a:prstGeom>
          <a:ln w="3175">
            <a:solidFill>
              <a:srgbClr val="0F5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203511" y="5081678"/>
            <a:ext cx="587333" cy="539858"/>
          </a:xfrm>
          <a:prstGeom prst="line">
            <a:avLst/>
          </a:prstGeom>
          <a:ln w="3175">
            <a:solidFill>
              <a:srgbClr val="0F5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085678" y="6118668"/>
            <a:ext cx="222467" cy="353419"/>
          </a:xfrm>
          <a:prstGeom prst="line">
            <a:avLst/>
          </a:prstGeom>
          <a:ln w="3175">
            <a:solidFill>
              <a:srgbClr val="0F5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>
            <a:off x="6779101" y="4069263"/>
            <a:ext cx="468045" cy="723542"/>
          </a:xfrm>
          <a:prstGeom prst="line">
            <a:avLst/>
          </a:prstGeom>
          <a:ln w="3175">
            <a:solidFill>
              <a:srgbClr val="0F5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6779101" y="5085479"/>
            <a:ext cx="748240" cy="718672"/>
          </a:xfrm>
          <a:prstGeom prst="line">
            <a:avLst/>
          </a:prstGeom>
          <a:ln w="3175">
            <a:solidFill>
              <a:srgbClr val="0F5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416968" y="374316"/>
            <a:ext cx="3850106" cy="3315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Organisation de la convention</a:t>
            </a:r>
            <a:endParaRPr lang="fr-FR" sz="1600" b="1" i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8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900" y="406400"/>
            <a:ext cx="9779000" cy="6781800"/>
          </a:xfrm>
          <a:prstGeom prst="rect">
            <a:avLst/>
          </a:prstGeom>
          <a:solidFill>
            <a:srgbClr val="EAB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uppieren 26"/>
          <p:cNvGrpSpPr/>
          <p:nvPr/>
        </p:nvGrpSpPr>
        <p:grpSpPr>
          <a:xfrm>
            <a:off x="502740" y="24098"/>
            <a:ext cx="9740900" cy="1051195"/>
            <a:chOff x="502740" y="24098"/>
            <a:chExt cx="9740900" cy="1051195"/>
          </a:xfrm>
        </p:grpSpPr>
        <p:pic>
          <p:nvPicPr>
            <p:cNvPr id="96" name="Imag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61"/>
            <a:stretch/>
          </p:blipFill>
          <p:spPr>
            <a:xfrm>
              <a:off x="502740" y="24098"/>
              <a:ext cx="9740900" cy="1051195"/>
            </a:xfrm>
            <a:prstGeom prst="rect">
              <a:avLst/>
            </a:prstGeom>
          </p:spPr>
        </p:pic>
        <p:sp>
          <p:nvSpPr>
            <p:cNvPr id="97" name="ZoneTexte 5"/>
            <p:cNvSpPr txBox="1"/>
            <p:nvPr/>
          </p:nvSpPr>
          <p:spPr>
            <a:xfrm>
              <a:off x="4181728" y="385098"/>
              <a:ext cx="2310065" cy="4598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600" b="1" dirty="0">
                  <a:solidFill>
                    <a:schemeClr val="accent6"/>
                  </a:solidFill>
                  <a:latin typeface="Arial Black" charset="0"/>
                  <a:ea typeface="Arial Black" charset="0"/>
                  <a:cs typeface="Arial Black" charset="0"/>
                </a:rPr>
                <a:t>Etape 1 Diagnostic</a:t>
              </a:r>
              <a:endParaRPr lang="fr-FR" sz="1600" b="1" i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52" y="2262937"/>
            <a:ext cx="9424219" cy="4853066"/>
          </a:xfrm>
          <a:prstGeom prst="rect">
            <a:avLst/>
          </a:prstGeom>
        </p:spPr>
      </p:pic>
      <p:grpSp>
        <p:nvGrpSpPr>
          <p:cNvPr id="70" name="Gruppieren 69"/>
          <p:cNvGrpSpPr/>
          <p:nvPr/>
        </p:nvGrpSpPr>
        <p:grpSpPr>
          <a:xfrm>
            <a:off x="469900" y="29357"/>
            <a:ext cx="9779000" cy="3801753"/>
            <a:chOff x="469900" y="29357"/>
            <a:chExt cx="9779000" cy="3801753"/>
          </a:xfrm>
        </p:grpSpPr>
        <p:grpSp>
          <p:nvGrpSpPr>
            <p:cNvPr id="71" name="Grouper 6"/>
            <p:cNvGrpSpPr/>
            <p:nvPr/>
          </p:nvGrpSpPr>
          <p:grpSpPr>
            <a:xfrm>
              <a:off x="469900" y="29357"/>
              <a:ext cx="9779000" cy="3801753"/>
              <a:chOff x="469900" y="29357"/>
              <a:chExt cx="9779000" cy="3801753"/>
            </a:xfrm>
          </p:grpSpPr>
          <p:sp>
            <p:nvSpPr>
              <p:cNvPr id="94" name="Rectangle 3"/>
              <p:cNvSpPr/>
              <p:nvPr/>
            </p:nvSpPr>
            <p:spPr>
              <a:xfrm>
                <a:off x="469900" y="406400"/>
                <a:ext cx="9779000" cy="3424710"/>
              </a:xfrm>
              <a:prstGeom prst="rect">
                <a:avLst/>
              </a:prstGeom>
              <a:solidFill>
                <a:srgbClr val="F69F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95" name="Imag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507"/>
              <a:stretch/>
            </p:blipFill>
            <p:spPr>
              <a:xfrm>
                <a:off x="508000" y="29357"/>
                <a:ext cx="9740900" cy="3769531"/>
              </a:xfrm>
              <a:prstGeom prst="rect">
                <a:avLst/>
              </a:prstGeom>
            </p:spPr>
          </p:pic>
        </p:grpSp>
        <p:sp>
          <p:nvSpPr>
            <p:cNvPr id="72" name="ZoneTexte 5"/>
            <p:cNvSpPr txBox="1"/>
            <p:nvPr/>
          </p:nvSpPr>
          <p:spPr>
            <a:xfrm>
              <a:off x="4186988" y="390358"/>
              <a:ext cx="2310065" cy="4598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600" b="1" dirty="0">
                  <a:solidFill>
                    <a:schemeClr val="accent6"/>
                  </a:solidFill>
                  <a:latin typeface="Arial Black" charset="0"/>
                  <a:ea typeface="Arial Black" charset="0"/>
                  <a:cs typeface="Arial Black" charset="0"/>
                </a:rPr>
                <a:t>Diagnostic</a:t>
              </a:r>
              <a:endParaRPr lang="fr-FR" sz="1600" b="1" i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3" name="ZoneTexte 7"/>
            <p:cNvSpPr txBox="1"/>
            <p:nvPr/>
          </p:nvSpPr>
          <p:spPr>
            <a:xfrm>
              <a:off x="3697705" y="1075293"/>
              <a:ext cx="3288630" cy="5721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400" dirty="0">
                  <a:solidFill>
                    <a:srgbClr val="0F5259"/>
                  </a:solidFill>
                  <a:latin typeface="Arial" charset="0"/>
                  <a:ea typeface="Arial" charset="0"/>
                  <a:cs typeface="Arial" charset="0"/>
                </a:rPr>
                <a:t>LA DYNAMIQUE SOCIO-</a:t>
              </a:r>
            </a:p>
            <a:p>
              <a:pPr algn="ctr"/>
              <a:r>
                <a:rPr lang="fr-FR" sz="1400" dirty="0">
                  <a:solidFill>
                    <a:srgbClr val="0F5259"/>
                  </a:solidFill>
                  <a:latin typeface="Arial" charset="0"/>
                  <a:ea typeface="Arial" charset="0"/>
                  <a:cs typeface="Arial" charset="0"/>
                </a:rPr>
                <a:t>ÉCONOMIQUE DU TERRITOIRE </a:t>
              </a:r>
            </a:p>
          </p:txBody>
        </p:sp>
        <p:sp>
          <p:nvSpPr>
            <p:cNvPr id="74" name="ZoneTexte 8"/>
            <p:cNvSpPr txBox="1"/>
            <p:nvPr/>
          </p:nvSpPr>
          <p:spPr>
            <a:xfrm>
              <a:off x="5365750" y="2570551"/>
              <a:ext cx="1456740" cy="4598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600" b="1" dirty="0">
                  <a:solidFill>
                    <a:schemeClr val="accent6"/>
                  </a:solidFill>
                  <a:latin typeface="Arial Black" charset="0"/>
                  <a:ea typeface="Arial Black" charset="0"/>
                  <a:cs typeface="Arial Black" charset="0"/>
                </a:rPr>
                <a:t>Dynamique</a:t>
              </a:r>
              <a:endParaRPr lang="fr-FR" sz="1600" b="1" i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5" name="ZoneTexte 9"/>
            <p:cNvSpPr txBox="1"/>
            <p:nvPr/>
          </p:nvSpPr>
          <p:spPr>
            <a:xfrm>
              <a:off x="1959939" y="1714280"/>
              <a:ext cx="936290" cy="2435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rPr>
                <a:t>Marrakech</a:t>
              </a:r>
            </a:p>
          </p:txBody>
        </p:sp>
        <p:sp>
          <p:nvSpPr>
            <p:cNvPr id="76" name="ZoneTexte 10"/>
            <p:cNvSpPr txBox="1"/>
            <p:nvPr/>
          </p:nvSpPr>
          <p:spPr>
            <a:xfrm>
              <a:off x="1147507" y="1946548"/>
              <a:ext cx="955345" cy="351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 err="1">
                  <a:solidFill>
                    <a:srgbClr val="B2432D"/>
                  </a:solidFill>
                  <a:latin typeface="Arial" charset="0"/>
                  <a:ea typeface="Arial" charset="0"/>
                  <a:cs typeface="Arial" charset="0"/>
                </a:rPr>
                <a:t>Assif</a:t>
              </a:r>
              <a:r>
                <a:rPr lang="fr-FR" sz="1000" dirty="0">
                  <a:solidFill>
                    <a:srgbClr val="B2432D"/>
                  </a:solidFill>
                  <a:latin typeface="Arial" charset="0"/>
                  <a:ea typeface="Arial" charset="0"/>
                  <a:cs typeface="Arial" charset="0"/>
                </a:rPr>
                <a:t> El Mal</a:t>
              </a:r>
            </a:p>
          </p:txBody>
        </p:sp>
        <p:sp>
          <p:nvSpPr>
            <p:cNvPr id="77" name="ZoneTexte 11"/>
            <p:cNvSpPr txBox="1"/>
            <p:nvPr/>
          </p:nvSpPr>
          <p:spPr>
            <a:xfrm>
              <a:off x="2518755" y="1963347"/>
              <a:ext cx="659906" cy="351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 err="1">
                  <a:solidFill>
                    <a:srgbClr val="B2432D"/>
                  </a:solidFill>
                  <a:latin typeface="Arial" charset="0"/>
                  <a:ea typeface="Arial" charset="0"/>
                  <a:cs typeface="Arial" charset="0"/>
                </a:rPr>
                <a:t>Ourika</a:t>
              </a:r>
              <a:endParaRPr lang="fr-FR" sz="10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8" name="ZoneTexte 12"/>
            <p:cNvSpPr txBox="1"/>
            <p:nvPr/>
          </p:nvSpPr>
          <p:spPr>
            <a:xfrm>
              <a:off x="2953213" y="1673705"/>
              <a:ext cx="561451" cy="2954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 err="1">
                  <a:solidFill>
                    <a:srgbClr val="B2432D"/>
                  </a:solidFill>
                  <a:latin typeface="Arial" charset="0"/>
                  <a:ea typeface="Arial" charset="0"/>
                  <a:cs typeface="Arial" charset="0"/>
                </a:rPr>
                <a:t>Larh</a:t>
              </a:r>
              <a:endParaRPr lang="fr-FR" sz="10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ZoneTexte 13"/>
            <p:cNvSpPr txBox="1"/>
            <p:nvPr/>
          </p:nvSpPr>
          <p:spPr>
            <a:xfrm>
              <a:off x="2990528" y="3454630"/>
              <a:ext cx="1132271" cy="351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 err="1">
                  <a:solidFill>
                    <a:srgbClr val="B2432D"/>
                  </a:solidFill>
                  <a:latin typeface="Arial" charset="0"/>
                  <a:ea typeface="Arial" charset="0"/>
                  <a:cs typeface="Arial" charset="0"/>
                </a:rPr>
                <a:t>Rhérhaya</a:t>
              </a:r>
              <a:r>
                <a:rPr lang="fr-FR" sz="1000" dirty="0">
                  <a:solidFill>
                    <a:srgbClr val="B2432D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fr-FR" sz="1000" dirty="0" err="1">
                  <a:solidFill>
                    <a:srgbClr val="B2432D"/>
                  </a:solidFill>
                  <a:latin typeface="Arial" charset="0"/>
                  <a:ea typeface="Arial" charset="0"/>
                  <a:cs typeface="Arial" charset="0"/>
                </a:rPr>
                <a:t>Issyl</a:t>
              </a:r>
              <a:endParaRPr lang="fr-FR" sz="10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0" name="ZoneTexte 14"/>
            <p:cNvSpPr txBox="1"/>
            <p:nvPr/>
          </p:nvSpPr>
          <p:spPr>
            <a:xfrm>
              <a:off x="3758772" y="3073471"/>
              <a:ext cx="557920" cy="351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 err="1">
                  <a:solidFill>
                    <a:srgbClr val="B2432D"/>
                  </a:solidFill>
                  <a:latin typeface="Arial" charset="0"/>
                  <a:ea typeface="Arial" charset="0"/>
                  <a:cs typeface="Arial" charset="0"/>
                </a:rPr>
                <a:t>Ghdat</a:t>
              </a:r>
              <a:endParaRPr lang="fr-FR" sz="10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1" name="ZoneTexte 15"/>
            <p:cNvSpPr txBox="1"/>
            <p:nvPr/>
          </p:nvSpPr>
          <p:spPr>
            <a:xfrm>
              <a:off x="4297958" y="2996202"/>
              <a:ext cx="773973" cy="351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 err="1">
                  <a:solidFill>
                    <a:srgbClr val="B2432D"/>
                  </a:solidFill>
                  <a:latin typeface="Arial" charset="0"/>
                  <a:ea typeface="Arial" charset="0"/>
                  <a:cs typeface="Arial" charset="0"/>
                </a:rPr>
                <a:t>Tassaout</a:t>
              </a:r>
              <a:endParaRPr lang="fr-FR" sz="10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2" name="ZoneTexte 16"/>
            <p:cNvSpPr txBox="1"/>
            <p:nvPr/>
          </p:nvSpPr>
          <p:spPr>
            <a:xfrm>
              <a:off x="4007177" y="2249005"/>
              <a:ext cx="780631" cy="351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Lakhdar</a:t>
              </a:r>
            </a:p>
          </p:txBody>
        </p:sp>
        <p:sp>
          <p:nvSpPr>
            <p:cNvPr id="83" name="ZoneTexte 17"/>
            <p:cNvSpPr txBox="1"/>
            <p:nvPr/>
          </p:nvSpPr>
          <p:spPr>
            <a:xfrm>
              <a:off x="2427883" y="3160822"/>
              <a:ext cx="584795" cy="351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N’Fis</a:t>
              </a:r>
            </a:p>
          </p:txBody>
        </p:sp>
        <p:sp>
          <p:nvSpPr>
            <p:cNvPr id="84" name="ZoneTexte 18"/>
            <p:cNvSpPr txBox="1"/>
            <p:nvPr/>
          </p:nvSpPr>
          <p:spPr>
            <a:xfrm>
              <a:off x="1467637" y="2897480"/>
              <a:ext cx="910438" cy="351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 err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Chichaoua</a:t>
              </a:r>
              <a:endParaRPr lang="fr-FR" sz="1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5" name="ZoneTexte 19"/>
            <p:cNvSpPr txBox="1"/>
            <p:nvPr/>
          </p:nvSpPr>
          <p:spPr>
            <a:xfrm>
              <a:off x="3481475" y="3233781"/>
              <a:ext cx="459954" cy="2122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 err="1">
                  <a:solidFill>
                    <a:srgbClr val="B2432D"/>
                  </a:solidFill>
                  <a:latin typeface="Arial" charset="0"/>
                  <a:ea typeface="Arial" charset="0"/>
                  <a:cs typeface="Arial" charset="0"/>
                </a:rPr>
                <a:t>Zat</a:t>
              </a:r>
              <a:endParaRPr lang="fr-FR" sz="10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86" name="Connecteur droit 21"/>
            <p:cNvCxnSpPr/>
            <p:nvPr/>
          </p:nvCxnSpPr>
          <p:spPr>
            <a:xfrm>
              <a:off x="1990144" y="2151478"/>
              <a:ext cx="275223" cy="208344"/>
            </a:xfrm>
            <a:prstGeom prst="line">
              <a:avLst/>
            </a:prstGeom>
            <a:ln w="3175">
              <a:solidFill>
                <a:srgbClr val="B24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22"/>
            <p:cNvCxnSpPr/>
            <p:nvPr/>
          </p:nvCxnSpPr>
          <p:spPr>
            <a:xfrm>
              <a:off x="2884628" y="2219623"/>
              <a:ext cx="137612" cy="318587"/>
            </a:xfrm>
            <a:prstGeom prst="line">
              <a:avLst/>
            </a:prstGeom>
            <a:ln w="3175">
              <a:solidFill>
                <a:srgbClr val="B24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24"/>
            <p:cNvCxnSpPr/>
            <p:nvPr/>
          </p:nvCxnSpPr>
          <p:spPr>
            <a:xfrm>
              <a:off x="3304873" y="1954992"/>
              <a:ext cx="137612" cy="318587"/>
            </a:xfrm>
            <a:prstGeom prst="line">
              <a:avLst/>
            </a:prstGeom>
            <a:ln w="3175">
              <a:solidFill>
                <a:srgbClr val="B24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25"/>
            <p:cNvCxnSpPr/>
            <p:nvPr/>
          </p:nvCxnSpPr>
          <p:spPr>
            <a:xfrm>
              <a:off x="4221821" y="2887071"/>
              <a:ext cx="175671" cy="260748"/>
            </a:xfrm>
            <a:prstGeom prst="line">
              <a:avLst/>
            </a:prstGeom>
            <a:ln w="3175">
              <a:solidFill>
                <a:srgbClr val="B24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28"/>
            <p:cNvCxnSpPr/>
            <p:nvPr/>
          </p:nvCxnSpPr>
          <p:spPr>
            <a:xfrm>
              <a:off x="3651887" y="2935076"/>
              <a:ext cx="175671" cy="260748"/>
            </a:xfrm>
            <a:prstGeom prst="line">
              <a:avLst/>
            </a:prstGeom>
            <a:ln w="3175">
              <a:solidFill>
                <a:srgbClr val="B24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29"/>
            <p:cNvCxnSpPr/>
            <p:nvPr/>
          </p:nvCxnSpPr>
          <p:spPr>
            <a:xfrm>
              <a:off x="3408178" y="3024467"/>
              <a:ext cx="175671" cy="260748"/>
            </a:xfrm>
            <a:prstGeom prst="line">
              <a:avLst/>
            </a:prstGeom>
            <a:ln w="3175">
              <a:solidFill>
                <a:srgbClr val="B24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31"/>
            <p:cNvCxnSpPr/>
            <p:nvPr/>
          </p:nvCxnSpPr>
          <p:spPr>
            <a:xfrm>
              <a:off x="2947351" y="3073471"/>
              <a:ext cx="200411" cy="408326"/>
            </a:xfrm>
            <a:prstGeom prst="line">
              <a:avLst/>
            </a:prstGeom>
            <a:ln w="3175">
              <a:solidFill>
                <a:srgbClr val="B243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33"/>
            <p:cNvCxnSpPr/>
            <p:nvPr/>
          </p:nvCxnSpPr>
          <p:spPr>
            <a:xfrm>
              <a:off x="2457485" y="1952947"/>
              <a:ext cx="369516" cy="53420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15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613" y="264230"/>
            <a:ext cx="9779000" cy="3355326"/>
          </a:xfrm>
          <a:prstGeom prst="rect">
            <a:avLst/>
          </a:prstGeom>
          <a:solidFill>
            <a:srgbClr val="EAB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uppieren 2"/>
          <p:cNvGrpSpPr/>
          <p:nvPr/>
        </p:nvGrpSpPr>
        <p:grpSpPr>
          <a:xfrm>
            <a:off x="493713" y="-3162520"/>
            <a:ext cx="9740900" cy="6820060"/>
            <a:chOff x="508000" y="390358"/>
            <a:chExt cx="9740900" cy="682006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00"/>
            <a:stretch/>
          </p:blipFill>
          <p:spPr>
            <a:xfrm>
              <a:off x="508000" y="3806611"/>
              <a:ext cx="9740900" cy="3403807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4186988" y="390358"/>
              <a:ext cx="2310065" cy="4598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600" b="1" dirty="0">
                  <a:solidFill>
                    <a:schemeClr val="accent6"/>
                  </a:solidFill>
                  <a:latin typeface="Arial Black" charset="0"/>
                  <a:ea typeface="Arial Black" charset="0"/>
                  <a:cs typeface="Arial Black" charset="0"/>
                </a:rPr>
                <a:t>Etape 1 Diagnostic</a:t>
              </a:r>
              <a:endParaRPr lang="fr-FR" sz="1600" b="1" i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365750" y="2570551"/>
              <a:ext cx="1456740" cy="45987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600" b="1" dirty="0">
                  <a:solidFill>
                    <a:schemeClr val="accent6"/>
                  </a:solidFill>
                  <a:latin typeface="Arial Black" charset="0"/>
                  <a:ea typeface="Arial Black" charset="0"/>
                  <a:cs typeface="Arial Black" charset="0"/>
                </a:rPr>
                <a:t>Dynamique</a:t>
              </a:r>
              <a:endParaRPr lang="fr-FR" sz="1600" b="1" i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959939" y="1714280"/>
              <a:ext cx="936290" cy="2435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FR" sz="1000" dirty="0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rPr>
                <a:t>Marrakech</a:t>
              </a:r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2457485" y="1952947"/>
              <a:ext cx="369516" cy="534203"/>
            </a:xfrm>
            <a:prstGeom prst="line">
              <a:avLst/>
            </a:prstGeom>
            <a:ln w="31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ZoneTexte 37"/>
          <p:cNvSpPr txBox="1"/>
          <p:nvPr/>
        </p:nvSpPr>
        <p:spPr>
          <a:xfrm>
            <a:off x="2697382" y="230243"/>
            <a:ext cx="5281448" cy="322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DISPONIBILITÉ MOYENNE DES RESSOURCES EN EAU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196284" y="1342889"/>
            <a:ext cx="2294978" cy="1962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800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630</a:t>
            </a:r>
          </a:p>
          <a:p>
            <a:pPr algn="ctr"/>
            <a:r>
              <a:rPr lang="fr-FR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Mm</a:t>
            </a:r>
            <a:r>
              <a:rPr lang="fr-FR" sz="1600" b="1" baseline="30000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3</a:t>
            </a:r>
            <a:r>
              <a:rPr lang="fr-FR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/an</a:t>
            </a:r>
          </a:p>
          <a:p>
            <a:pPr algn="ctr"/>
            <a:r>
              <a:rPr lang="fr-FR" sz="1400" b="1" dirty="0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Eaux</a:t>
            </a:r>
          </a:p>
          <a:p>
            <a:pPr algn="ctr"/>
            <a:r>
              <a:rPr lang="fr-FR" sz="1400" b="1" dirty="0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 de surface </a:t>
            </a:r>
          </a:p>
          <a:p>
            <a:pPr algn="ctr"/>
            <a:r>
              <a:rPr lang="fr-FR" sz="1400" b="1" dirty="0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(Barrages + Seguias + Transfert)</a:t>
            </a:r>
          </a:p>
          <a:p>
            <a:pPr algn="ctr"/>
            <a:r>
              <a:rPr lang="fr-FR" sz="1200" b="1" dirty="0">
                <a:latin typeface="Arial Black" charset="0"/>
                <a:ea typeface="Arial Black" charset="0"/>
                <a:cs typeface="Arial Black" charset="0"/>
              </a:rPr>
              <a:t>Volume moyen mobilisé</a:t>
            </a:r>
            <a:endParaRPr lang="fr-FR" sz="12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88884" y="1342889"/>
            <a:ext cx="2294978" cy="19627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800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444</a:t>
            </a:r>
          </a:p>
          <a:p>
            <a:pPr algn="ctr"/>
            <a:r>
              <a:rPr lang="fr-FR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Mm</a:t>
            </a:r>
            <a:r>
              <a:rPr lang="fr-FR" sz="1600" b="1" baseline="30000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3</a:t>
            </a:r>
            <a:r>
              <a:rPr lang="fr-FR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/an</a:t>
            </a:r>
          </a:p>
          <a:p>
            <a:pPr algn="ctr"/>
            <a:r>
              <a:rPr lang="fr-FR" sz="1400" b="1" dirty="0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Eaux</a:t>
            </a:r>
          </a:p>
          <a:p>
            <a:pPr algn="ctr"/>
            <a:r>
              <a:rPr lang="fr-FR" sz="1400" b="1" dirty="0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 souterraines</a:t>
            </a:r>
          </a:p>
          <a:p>
            <a:pPr algn="ctr"/>
            <a:r>
              <a:rPr lang="fr-FR" sz="1400" b="1" dirty="0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(nappe)</a:t>
            </a:r>
          </a:p>
          <a:p>
            <a:pPr algn="ctr"/>
            <a:r>
              <a:rPr lang="fr-FR" sz="1200" b="1" dirty="0">
                <a:latin typeface="Arial Black" charset="0"/>
                <a:ea typeface="Arial Black" charset="0"/>
                <a:cs typeface="Arial Black" charset="0"/>
              </a:rPr>
              <a:t>Potentiel moyen mobilisable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064067" y="1230199"/>
            <a:ext cx="2932954" cy="403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b="1" dirty="0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Eaux </a:t>
            </a:r>
            <a:r>
              <a:rPr lang="fr-FR" sz="1400" b="1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non conventionnelles</a:t>
            </a:r>
            <a:endParaRPr lang="fr-FR" sz="1400" b="1" dirty="0">
              <a:solidFill>
                <a:srgbClr val="0F5259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064067" y="1831062"/>
            <a:ext cx="1331383" cy="403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200" b="1" dirty="0">
                <a:latin typeface="Arial Black" charset="0"/>
                <a:ea typeface="Arial Black" charset="0"/>
                <a:cs typeface="Arial Black" charset="0"/>
              </a:rPr>
              <a:t>Eaux traitées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530544" y="1831062"/>
            <a:ext cx="1571080" cy="403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200" b="1">
                <a:latin typeface="Arial Black" charset="0"/>
                <a:ea typeface="Arial Black" charset="0"/>
                <a:cs typeface="Arial Black" charset="0"/>
              </a:rPr>
              <a:t>Eaux pluviales</a:t>
            </a:r>
            <a:endParaRPr lang="fr-FR" sz="12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792490" y="3364561"/>
            <a:ext cx="3538336" cy="25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Toutes les deux sont alimentées par les précipitations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773521" y="2109059"/>
            <a:ext cx="1528894" cy="403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fr-FR" sz="1200" b="1" dirty="0">
                <a:latin typeface="Arial Black" charset="0"/>
                <a:ea typeface="Arial Black" charset="0"/>
                <a:cs typeface="Arial Black" charset="0"/>
              </a:rPr>
              <a:t>8 Mm</a:t>
            </a:r>
            <a:r>
              <a:rPr lang="fr-FR" sz="1200" b="1" baseline="30000" dirty="0">
                <a:latin typeface="Arial Black" charset="0"/>
                <a:ea typeface="Arial Black" charset="0"/>
                <a:cs typeface="Arial Black" charset="0"/>
              </a:rPr>
              <a:t>3</a:t>
            </a:r>
          </a:p>
          <a:p>
            <a:pPr algn="r"/>
            <a:r>
              <a:rPr lang="fr-FR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pour arroser golfs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773521" y="2582377"/>
            <a:ext cx="1528894" cy="403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fr-FR" sz="1200" b="1" dirty="0">
                <a:latin typeface="Arial Black" charset="0"/>
                <a:ea typeface="Arial Black" charset="0"/>
                <a:cs typeface="Arial Black" charset="0"/>
              </a:rPr>
              <a:t>34 Mm</a:t>
            </a:r>
            <a:r>
              <a:rPr lang="fr-FR" sz="1200" b="1" baseline="30000" dirty="0">
                <a:latin typeface="Arial Black" charset="0"/>
                <a:ea typeface="Arial Black" charset="0"/>
                <a:cs typeface="Arial Black" charset="0"/>
              </a:rPr>
              <a:t>3</a:t>
            </a:r>
          </a:p>
          <a:p>
            <a:pPr algn="r"/>
            <a:r>
              <a:rPr lang="fr-FR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seulement traitées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773521" y="2987919"/>
            <a:ext cx="1528894" cy="403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fr-FR" sz="1200" b="1" dirty="0">
                <a:latin typeface="Arial Black" charset="0"/>
                <a:ea typeface="Arial Black" charset="0"/>
                <a:cs typeface="Arial Black" charset="0"/>
              </a:rPr>
              <a:t>65 Mm</a:t>
            </a:r>
            <a:r>
              <a:rPr lang="fr-FR" sz="1200" b="1" baseline="30000" dirty="0">
                <a:latin typeface="Arial Black" charset="0"/>
                <a:ea typeface="Arial Black" charset="0"/>
                <a:cs typeface="Arial Black" charset="0"/>
              </a:rPr>
              <a:t>3</a:t>
            </a:r>
          </a:p>
          <a:p>
            <a:pPr algn="r"/>
            <a:r>
              <a:rPr lang="fr-FR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potentiel global</a:t>
            </a:r>
          </a:p>
        </p:txBody>
      </p:sp>
      <p:cxnSp>
        <p:nvCxnSpPr>
          <p:cNvPr id="48" name="Connecteur droit 47"/>
          <p:cNvCxnSpPr/>
          <p:nvPr/>
        </p:nvCxnSpPr>
        <p:spPr>
          <a:xfrm>
            <a:off x="6236674" y="2273361"/>
            <a:ext cx="371471" cy="214543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6236674" y="2716954"/>
            <a:ext cx="371471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6236674" y="2986155"/>
            <a:ext cx="371471" cy="12066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r 1"/>
          <p:cNvGrpSpPr/>
          <p:nvPr/>
        </p:nvGrpSpPr>
        <p:grpSpPr>
          <a:xfrm>
            <a:off x="-14087" y="3798888"/>
            <a:ext cx="10691813" cy="4318356"/>
            <a:chOff x="0" y="1716601"/>
            <a:chExt cx="10691813" cy="4318356"/>
          </a:xfrm>
        </p:grpSpPr>
        <p:sp>
          <p:nvSpPr>
            <p:cNvPr id="50" name="Rectangle 2"/>
            <p:cNvSpPr/>
            <p:nvPr/>
          </p:nvSpPr>
          <p:spPr>
            <a:xfrm>
              <a:off x="469900" y="1716601"/>
              <a:ext cx="9779000" cy="3160199"/>
            </a:xfrm>
            <a:prstGeom prst="rect">
              <a:avLst/>
            </a:prstGeom>
            <a:solidFill>
              <a:srgbClr val="F69F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3"/>
            <p:cNvSpPr/>
            <p:nvPr/>
          </p:nvSpPr>
          <p:spPr>
            <a:xfrm>
              <a:off x="469899" y="1716601"/>
              <a:ext cx="4875213" cy="3160199"/>
            </a:xfrm>
            <a:prstGeom prst="rect">
              <a:avLst/>
            </a:prstGeom>
            <a:solidFill>
              <a:srgbClr val="D78C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2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84643"/>
              <a:ext cx="10691813" cy="3950314"/>
            </a:xfrm>
            <a:prstGeom prst="rect">
              <a:avLst/>
            </a:prstGeom>
          </p:spPr>
        </p:pic>
      </p:grpSp>
      <p:sp>
        <p:nvSpPr>
          <p:cNvPr id="53" name="ZoneTexte 5"/>
          <p:cNvSpPr txBox="1"/>
          <p:nvPr/>
        </p:nvSpPr>
        <p:spPr>
          <a:xfrm>
            <a:off x="4606038" y="4155729"/>
            <a:ext cx="1427749" cy="38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LES USAGES</a:t>
            </a:r>
          </a:p>
        </p:txBody>
      </p:sp>
      <p:sp>
        <p:nvSpPr>
          <p:cNvPr id="54" name="ZoneTexte 7"/>
          <p:cNvSpPr txBox="1"/>
          <p:nvPr/>
        </p:nvSpPr>
        <p:spPr>
          <a:xfrm>
            <a:off x="3182175" y="4165511"/>
            <a:ext cx="1423862" cy="54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Reste du bassin</a:t>
            </a:r>
          </a:p>
          <a:p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23 Mm</a:t>
            </a:r>
            <a:r>
              <a:rPr lang="fr-FR" sz="1200" b="1" baseline="30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5" name="ZoneTexte 8"/>
          <p:cNvSpPr txBox="1"/>
          <p:nvPr/>
        </p:nvSpPr>
        <p:spPr>
          <a:xfrm>
            <a:off x="1592820" y="4543831"/>
            <a:ext cx="1059570" cy="54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Marrakech</a:t>
            </a:r>
          </a:p>
          <a:p>
            <a:r>
              <a:rPr lang="fr-FR" sz="12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51 Mm</a:t>
            </a:r>
            <a:r>
              <a:rPr lang="fr-FR" sz="1200" b="1" baseline="30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6" name="ZoneTexte 9"/>
          <p:cNvSpPr txBox="1"/>
          <p:nvPr/>
        </p:nvSpPr>
        <p:spPr>
          <a:xfrm>
            <a:off x="668498" y="5540414"/>
            <a:ext cx="2513677" cy="811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000" b="1" dirty="0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Alimentation </a:t>
            </a:r>
          </a:p>
          <a:p>
            <a:r>
              <a:rPr lang="fr-FR" sz="2000" b="1" dirty="0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en eau potable</a:t>
            </a:r>
          </a:p>
        </p:txBody>
      </p:sp>
      <p:sp>
        <p:nvSpPr>
          <p:cNvPr id="57" name="ZoneTexte 10"/>
          <p:cNvSpPr txBox="1"/>
          <p:nvPr/>
        </p:nvSpPr>
        <p:spPr>
          <a:xfrm>
            <a:off x="5204162" y="5652629"/>
            <a:ext cx="2181699" cy="403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0F5259"/>
                </a:solidFill>
                <a:latin typeface="Arial Black" charset="0"/>
                <a:ea typeface="Arial Black" charset="0"/>
                <a:cs typeface="Arial Black" charset="0"/>
              </a:rPr>
              <a:t>Irrigation</a:t>
            </a:r>
          </a:p>
        </p:txBody>
      </p:sp>
      <p:sp>
        <p:nvSpPr>
          <p:cNvPr id="58" name="ZoneTexte 11"/>
          <p:cNvSpPr txBox="1"/>
          <p:nvPr/>
        </p:nvSpPr>
        <p:spPr>
          <a:xfrm>
            <a:off x="7313910" y="5606329"/>
            <a:ext cx="2669412" cy="541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b="1" dirty="0">
                <a:latin typeface="Arial Black" charset="0"/>
                <a:ea typeface="Arial Black" charset="0"/>
                <a:cs typeface="Arial Black" charset="0"/>
              </a:rPr>
              <a:t>Eaux de surface et </a:t>
            </a:r>
          </a:p>
          <a:p>
            <a:r>
              <a:rPr lang="fr-FR" sz="1600" b="1" dirty="0">
                <a:latin typeface="Arial Black" charset="0"/>
                <a:ea typeface="Arial Black" charset="0"/>
                <a:cs typeface="Arial Black" charset="0"/>
              </a:rPr>
              <a:t>eaux souterraines</a:t>
            </a:r>
          </a:p>
        </p:txBody>
      </p:sp>
      <p:sp>
        <p:nvSpPr>
          <p:cNvPr id="60" name="ZoneTexte 12"/>
          <p:cNvSpPr txBox="1"/>
          <p:nvPr/>
        </p:nvSpPr>
        <p:spPr>
          <a:xfrm>
            <a:off x="5494819" y="6261571"/>
            <a:ext cx="1042368" cy="51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1 113</a:t>
            </a:r>
          </a:p>
          <a:p>
            <a:pPr algn="ctr"/>
            <a:r>
              <a:rPr lang="fr-FR" sz="14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Mm</a:t>
            </a:r>
            <a:r>
              <a:rPr lang="fr-FR" sz="1400" baseline="300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14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/an</a:t>
            </a:r>
          </a:p>
        </p:txBody>
      </p:sp>
      <p:sp>
        <p:nvSpPr>
          <p:cNvPr id="61" name="ZoneTexte 13"/>
          <p:cNvSpPr txBox="1"/>
          <p:nvPr/>
        </p:nvSpPr>
        <p:spPr>
          <a:xfrm>
            <a:off x="7182094" y="6261571"/>
            <a:ext cx="1087699" cy="51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526</a:t>
            </a:r>
          </a:p>
          <a:p>
            <a:pPr algn="ctr"/>
            <a:r>
              <a:rPr lang="fr-FR" sz="14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Mm</a:t>
            </a:r>
            <a:r>
              <a:rPr lang="fr-FR" sz="1400" baseline="300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14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/an</a:t>
            </a:r>
          </a:p>
        </p:txBody>
      </p:sp>
      <p:sp>
        <p:nvSpPr>
          <p:cNvPr id="62" name="ZoneTexte 14"/>
          <p:cNvSpPr txBox="1"/>
          <p:nvPr/>
        </p:nvSpPr>
        <p:spPr>
          <a:xfrm>
            <a:off x="6467736" y="6351546"/>
            <a:ext cx="532435" cy="3924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dont</a:t>
            </a:r>
            <a:endParaRPr lang="fr-FR" sz="1200" b="1" baseline="300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ZoneTexte 15"/>
          <p:cNvSpPr txBox="1"/>
          <p:nvPr/>
        </p:nvSpPr>
        <p:spPr>
          <a:xfrm>
            <a:off x="8207258" y="6351546"/>
            <a:ext cx="1512964" cy="3924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provenaient des </a:t>
            </a:r>
          </a:p>
          <a:p>
            <a:r>
              <a:rPr lang="fr-FR" sz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eaux souterraines</a:t>
            </a:r>
            <a:endParaRPr lang="fr-FR" sz="1200" b="1" baseline="300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ZoneTexte 18"/>
          <p:cNvSpPr txBox="1"/>
          <p:nvPr/>
        </p:nvSpPr>
        <p:spPr>
          <a:xfrm>
            <a:off x="3012994" y="5606329"/>
            <a:ext cx="2318031" cy="541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b="1" dirty="0">
                <a:latin typeface="Arial Black" charset="0"/>
                <a:ea typeface="Arial Black" charset="0"/>
                <a:cs typeface="Arial Black" charset="0"/>
              </a:rPr>
              <a:t>Eaux de surface et </a:t>
            </a:r>
          </a:p>
          <a:p>
            <a:r>
              <a:rPr lang="fr-FR" sz="1600" b="1" dirty="0">
                <a:latin typeface="Arial Black" charset="0"/>
                <a:ea typeface="Arial Black" charset="0"/>
                <a:cs typeface="Arial Black" charset="0"/>
              </a:rPr>
              <a:t>eaux souterraines</a:t>
            </a:r>
          </a:p>
        </p:txBody>
      </p:sp>
      <p:sp>
        <p:nvSpPr>
          <p:cNvPr id="66" name="ZoneTexte 19"/>
          <p:cNvSpPr txBox="1"/>
          <p:nvPr/>
        </p:nvSpPr>
        <p:spPr>
          <a:xfrm>
            <a:off x="1075085" y="6261571"/>
            <a:ext cx="1042368" cy="51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74</a:t>
            </a:r>
          </a:p>
          <a:p>
            <a:pPr algn="ctr"/>
            <a:r>
              <a:rPr lang="fr-FR" sz="14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Mm</a:t>
            </a:r>
            <a:r>
              <a:rPr lang="fr-FR" sz="1400" baseline="300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14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/an</a:t>
            </a:r>
          </a:p>
        </p:txBody>
      </p:sp>
      <p:sp>
        <p:nvSpPr>
          <p:cNvPr id="67" name="ZoneTexte 20"/>
          <p:cNvSpPr txBox="1"/>
          <p:nvPr/>
        </p:nvSpPr>
        <p:spPr>
          <a:xfrm>
            <a:off x="2762360" y="6261571"/>
            <a:ext cx="1087699" cy="51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29</a:t>
            </a:r>
          </a:p>
          <a:p>
            <a:pPr algn="ctr"/>
            <a:r>
              <a:rPr lang="fr-FR" sz="14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Mm</a:t>
            </a:r>
            <a:r>
              <a:rPr lang="fr-FR" sz="1400" baseline="300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14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/an</a:t>
            </a:r>
          </a:p>
        </p:txBody>
      </p:sp>
      <p:sp>
        <p:nvSpPr>
          <p:cNvPr id="68" name="ZoneTexte 21"/>
          <p:cNvSpPr txBox="1"/>
          <p:nvPr/>
        </p:nvSpPr>
        <p:spPr>
          <a:xfrm>
            <a:off x="2048002" y="6351546"/>
            <a:ext cx="532435" cy="3924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dont</a:t>
            </a:r>
            <a:endParaRPr lang="fr-FR" sz="1200" b="1" baseline="300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ZoneTexte 22"/>
          <p:cNvSpPr txBox="1"/>
          <p:nvPr/>
        </p:nvSpPr>
        <p:spPr>
          <a:xfrm>
            <a:off x="3787524" y="6351546"/>
            <a:ext cx="1512964" cy="3924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provenaient des </a:t>
            </a:r>
          </a:p>
          <a:p>
            <a:r>
              <a:rPr lang="fr-FR" sz="12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eaux souterraines</a:t>
            </a:r>
            <a:endParaRPr lang="fr-FR" sz="1200" b="1" baseline="3000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Flèche vers la droite 23"/>
          <p:cNvSpPr/>
          <p:nvPr/>
        </p:nvSpPr>
        <p:spPr>
          <a:xfrm>
            <a:off x="2613007" y="6405097"/>
            <a:ext cx="269712" cy="2231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71" name="Flèche vers la droite 24"/>
          <p:cNvSpPr/>
          <p:nvPr/>
        </p:nvSpPr>
        <p:spPr>
          <a:xfrm>
            <a:off x="7047238" y="6405097"/>
            <a:ext cx="269712" cy="2231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6366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/>
        </p:nvSpPr>
        <p:spPr>
          <a:xfrm>
            <a:off x="469900" y="415340"/>
            <a:ext cx="9779000" cy="6769318"/>
          </a:xfrm>
          <a:prstGeom prst="rect">
            <a:avLst/>
          </a:prstGeom>
          <a:solidFill>
            <a:srgbClr val="F6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389" y="2177998"/>
            <a:ext cx="9269362" cy="4699051"/>
          </a:xfrm>
          <a:prstGeom prst="rect">
            <a:avLst/>
          </a:prstGeom>
        </p:spPr>
      </p:pic>
      <p:sp>
        <p:nvSpPr>
          <p:cNvPr id="10" name="ZoneTexte 16"/>
          <p:cNvSpPr txBox="1"/>
          <p:nvPr/>
        </p:nvSpPr>
        <p:spPr>
          <a:xfrm>
            <a:off x="699204" y="885461"/>
            <a:ext cx="6891595" cy="6981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000" b="1" dirty="0">
                <a:latin typeface="Arial Black" charset="0"/>
                <a:ea typeface="Arial Black" charset="0"/>
                <a:cs typeface="Arial Black" charset="0"/>
              </a:rPr>
              <a:t>Déficit entre disponibilité et usage : </a:t>
            </a:r>
            <a:r>
              <a:rPr lang="fr-FR" sz="20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-</a:t>
            </a:r>
            <a:r>
              <a:rPr lang="fr-FR" sz="28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111 Mm</a:t>
            </a:r>
            <a:r>
              <a:rPr lang="fr-FR" sz="2800" b="1" baseline="30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28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ZoneTexte 17"/>
          <p:cNvSpPr txBox="1"/>
          <p:nvPr/>
        </p:nvSpPr>
        <p:spPr>
          <a:xfrm>
            <a:off x="7388096" y="885501"/>
            <a:ext cx="2795433" cy="51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en moyenne /an</a:t>
            </a:r>
          </a:p>
          <a:p>
            <a:r>
              <a:rPr lang="fr-FR" sz="1200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(Période de référence 2002-2011)</a:t>
            </a:r>
          </a:p>
        </p:txBody>
      </p:sp>
    </p:spTree>
    <p:extLst>
      <p:ext uri="{BB962C8B-B14F-4D97-AF65-F5344CB8AC3E}">
        <p14:creationId xmlns:p14="http://schemas.microsoft.com/office/powerpoint/2010/main" val="89419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-1245" y="70326"/>
            <a:ext cx="10691813" cy="7119462"/>
            <a:chOff x="793" y="68738"/>
            <a:chExt cx="10691813" cy="7119462"/>
          </a:xfrm>
        </p:grpSpPr>
        <p:grpSp>
          <p:nvGrpSpPr>
            <p:cNvPr id="7" name="Grouper 6"/>
            <p:cNvGrpSpPr/>
            <p:nvPr/>
          </p:nvGrpSpPr>
          <p:grpSpPr>
            <a:xfrm>
              <a:off x="469900" y="406400"/>
              <a:ext cx="9779000" cy="6781800"/>
              <a:chOff x="469900" y="406400"/>
              <a:chExt cx="9779000" cy="6781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69900" y="406400"/>
                <a:ext cx="9779000" cy="3392488"/>
              </a:xfrm>
              <a:prstGeom prst="rect">
                <a:avLst/>
              </a:prstGeom>
              <a:solidFill>
                <a:srgbClr val="D263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9900" y="3798888"/>
                <a:ext cx="9779000" cy="3389312"/>
              </a:xfrm>
              <a:prstGeom prst="rect">
                <a:avLst/>
              </a:prstGeom>
              <a:solidFill>
                <a:srgbClr val="B243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96"/>
            <a:stretch/>
          </p:blipFill>
          <p:spPr>
            <a:xfrm>
              <a:off x="793" y="68738"/>
              <a:ext cx="10691813" cy="2404216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850105" y="430298"/>
            <a:ext cx="2967790" cy="375919"/>
          </a:xfrm>
          <a:prstGeom prst="rect">
            <a:avLst/>
          </a:prstGeom>
          <a:solidFill>
            <a:srgbClr val="0F5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hteck 26"/>
          <p:cNvSpPr/>
          <p:nvPr/>
        </p:nvSpPr>
        <p:spPr>
          <a:xfrm>
            <a:off x="3304674" y="3798888"/>
            <a:ext cx="4010526" cy="442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ZoneTexte 7"/>
          <p:cNvSpPr txBox="1"/>
          <p:nvPr/>
        </p:nvSpPr>
        <p:spPr>
          <a:xfrm>
            <a:off x="3994483" y="459725"/>
            <a:ext cx="2695075" cy="263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Projection 2020-2030</a:t>
            </a:r>
            <a:endParaRPr lang="fr-FR" sz="1600" b="1" i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15085" y="806218"/>
            <a:ext cx="3288630" cy="313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400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PARAMÈTRES PRIS EN COMPTE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04674" y="3797300"/>
            <a:ext cx="4010526" cy="322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BILAN DE PLUS EN PLUS DÉFICITAIRE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20445" y="1824770"/>
            <a:ext cx="2565085" cy="8389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Changement climatique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son impact sur la disponibilité des ressources en eau et la demande en eau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85530" y="1803122"/>
            <a:ext cx="1737973" cy="635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Tendances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démographiques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09937" y="1803122"/>
            <a:ext cx="2652373" cy="8606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Développements prévus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pour l’agriculture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l’irrigation,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le tourisme et l’habitat</a:t>
            </a:r>
          </a:p>
        </p:txBody>
      </p:sp>
      <p:pic>
        <p:nvPicPr>
          <p:cNvPr id="26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0" b="-48075"/>
          <a:stretch/>
        </p:blipFill>
        <p:spPr>
          <a:xfrm>
            <a:off x="-3887" y="4518174"/>
            <a:ext cx="10691813" cy="426398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962310" y="1803122"/>
            <a:ext cx="2017262" cy="635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Aménagements hydrauliques 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prévus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540188" y="4496264"/>
            <a:ext cx="4708712" cy="1535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• Baisse voire assèchement de la nappe</a:t>
            </a:r>
          </a:p>
          <a:p>
            <a:r>
              <a:rPr lang="fr-FR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• Pollution des ressources en eau</a:t>
            </a:r>
          </a:p>
          <a:p>
            <a:r>
              <a:rPr lang="fr-FR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• Augmentation de la salinité dans l’eau et dans les sols</a:t>
            </a:r>
          </a:p>
          <a:p>
            <a:r>
              <a:rPr lang="fr-FR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• Réduction de la productivité et augmentation </a:t>
            </a:r>
          </a:p>
          <a:p>
            <a:r>
              <a:rPr lang="fr-FR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 des coûts de pompage</a:t>
            </a:r>
          </a:p>
          <a:p>
            <a:r>
              <a:rPr lang="fr-FR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• Risque d’assèchement des points d’eau </a:t>
            </a:r>
          </a:p>
          <a:p>
            <a:r>
              <a:rPr lang="fr-FR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• Abandon d’activités socio-économiques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22032" y="4721564"/>
            <a:ext cx="1682533" cy="3735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Demandes</a:t>
            </a:r>
            <a:endParaRPr lang="fr-FR" sz="20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08838" y="4721564"/>
            <a:ext cx="1682533" cy="3735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0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Apports</a:t>
            </a:r>
            <a:endParaRPr lang="fr-FR" sz="20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4278" y="5552312"/>
            <a:ext cx="1531193" cy="8389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-111 Mm</a:t>
            </a:r>
            <a:r>
              <a:rPr lang="fr-FR" sz="2400" b="1" baseline="30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/an</a:t>
            </a:r>
          </a:p>
          <a:p>
            <a:pPr algn="ctr"/>
            <a:r>
              <a:rPr lang="fr-FR" sz="12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en moyenne pour la période de référence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314879" y="5552312"/>
            <a:ext cx="1443072" cy="8389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-241 Mm</a:t>
            </a:r>
            <a:r>
              <a:rPr lang="fr-FR" sz="2400" b="1" baseline="30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/an</a:t>
            </a:r>
          </a:p>
          <a:p>
            <a:pPr algn="ctr"/>
            <a:r>
              <a:rPr lang="fr-FR" sz="12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en moyenne dans l’horizon 2020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08211" y="5552312"/>
            <a:ext cx="1483895" cy="8389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-297 Mm</a:t>
            </a:r>
            <a:r>
              <a:rPr lang="fr-FR" sz="2400" b="1" baseline="30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fr-FR" sz="24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/an</a:t>
            </a:r>
          </a:p>
          <a:p>
            <a:pPr algn="ctr"/>
            <a:r>
              <a:rPr lang="fr-FR" sz="12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dans l’horizon </a:t>
            </a:r>
          </a:p>
          <a:p>
            <a:pPr algn="ctr"/>
            <a:r>
              <a:rPr lang="fr-FR" sz="12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2030</a:t>
            </a:r>
          </a:p>
        </p:txBody>
      </p:sp>
      <p:grpSp>
        <p:nvGrpSpPr>
          <p:cNvPr id="25" name="Grouper 24"/>
          <p:cNvGrpSpPr/>
          <p:nvPr/>
        </p:nvGrpSpPr>
        <p:grpSpPr>
          <a:xfrm>
            <a:off x="2268262" y="1315979"/>
            <a:ext cx="6817678" cy="400110"/>
            <a:chOff x="2268262" y="2466897"/>
            <a:chExt cx="6817678" cy="400110"/>
          </a:xfrm>
        </p:grpSpPr>
        <p:sp>
          <p:nvSpPr>
            <p:cNvPr id="11" name="ZoneTexte 10"/>
            <p:cNvSpPr txBox="1"/>
            <p:nvPr/>
          </p:nvSpPr>
          <p:spPr>
            <a:xfrm>
              <a:off x="2268262" y="2466897"/>
              <a:ext cx="46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D2633A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175728" y="2466897"/>
              <a:ext cx="46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>
                  <a:solidFill>
                    <a:srgbClr val="D2633A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lang="fr-FR" sz="2000" b="1" dirty="0">
                <a:solidFill>
                  <a:srgbClr val="D2633A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245860" y="2466897"/>
              <a:ext cx="46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D2633A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622953" y="2466897"/>
              <a:ext cx="462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D2633A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160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r 16"/>
          <p:cNvGrpSpPr/>
          <p:nvPr/>
        </p:nvGrpSpPr>
        <p:grpSpPr>
          <a:xfrm>
            <a:off x="469801" y="414294"/>
            <a:ext cx="9779331" cy="6769318"/>
            <a:chOff x="469569" y="406400"/>
            <a:chExt cx="9779331" cy="6769318"/>
          </a:xfrm>
        </p:grpSpPr>
        <p:sp>
          <p:nvSpPr>
            <p:cNvPr id="9" name="Rectangle 8"/>
            <p:cNvSpPr/>
            <p:nvPr/>
          </p:nvSpPr>
          <p:spPr>
            <a:xfrm>
              <a:off x="469900" y="406400"/>
              <a:ext cx="9779000" cy="6769318"/>
            </a:xfrm>
            <a:prstGeom prst="rect">
              <a:avLst/>
            </a:prstGeom>
            <a:solidFill>
              <a:srgbClr val="B243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1488" y="2393188"/>
              <a:ext cx="4875212" cy="1671371"/>
            </a:xfrm>
            <a:prstGeom prst="rect">
              <a:avLst/>
            </a:prstGeom>
            <a:solidFill>
              <a:srgbClr val="D2633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1475" y="4066192"/>
              <a:ext cx="4876800" cy="1544386"/>
            </a:xfrm>
            <a:prstGeom prst="rect">
              <a:avLst/>
            </a:prstGeom>
            <a:solidFill>
              <a:srgbClr val="D2633A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9569" y="406400"/>
              <a:ext cx="4888706" cy="2000420"/>
            </a:xfrm>
            <a:prstGeom prst="rect">
              <a:avLst/>
            </a:prstGeom>
            <a:solidFill>
              <a:srgbClr val="D2633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56688" y="2394742"/>
              <a:ext cx="4888706" cy="1669817"/>
            </a:xfrm>
            <a:prstGeom prst="rect">
              <a:avLst/>
            </a:prstGeom>
            <a:solidFill>
              <a:srgbClr val="D2633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56688" y="4064560"/>
              <a:ext cx="4888706" cy="1546018"/>
            </a:xfrm>
            <a:prstGeom prst="rect">
              <a:avLst/>
            </a:prstGeom>
            <a:solidFill>
              <a:srgbClr val="D2633A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r 1"/>
          <p:cNvGrpSpPr/>
          <p:nvPr/>
        </p:nvGrpSpPr>
        <p:grpSpPr>
          <a:xfrm>
            <a:off x="469900" y="1951468"/>
            <a:ext cx="9784403" cy="5212072"/>
            <a:chOff x="469900" y="406400"/>
            <a:chExt cx="9784403" cy="5212072"/>
          </a:xfrm>
        </p:grpSpPr>
        <p:sp>
          <p:nvSpPr>
            <p:cNvPr id="41" name="Rectangle 4"/>
            <p:cNvSpPr/>
            <p:nvPr/>
          </p:nvSpPr>
          <p:spPr>
            <a:xfrm>
              <a:off x="469900" y="406400"/>
              <a:ext cx="9779000" cy="5212072"/>
            </a:xfrm>
            <a:prstGeom prst="rect">
              <a:avLst/>
            </a:prstGeom>
            <a:solidFill>
              <a:srgbClr val="9FD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5"/>
            <p:cNvSpPr/>
            <p:nvPr/>
          </p:nvSpPr>
          <p:spPr>
            <a:xfrm>
              <a:off x="475303" y="859830"/>
              <a:ext cx="9779000" cy="1704700"/>
            </a:xfrm>
            <a:prstGeom prst="rect">
              <a:avLst/>
            </a:prstGeom>
            <a:solidFill>
              <a:srgbClr val="74A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3" name="Rectangle 5"/>
          <p:cNvSpPr/>
          <p:nvPr/>
        </p:nvSpPr>
        <p:spPr>
          <a:xfrm>
            <a:off x="475301" y="412858"/>
            <a:ext cx="9779000" cy="2003035"/>
          </a:xfrm>
          <a:prstGeom prst="rect">
            <a:avLst/>
          </a:prstGeom>
          <a:solidFill>
            <a:srgbClr val="74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"/>
          <p:cNvSpPr/>
          <p:nvPr/>
        </p:nvSpPr>
        <p:spPr>
          <a:xfrm>
            <a:off x="475302" y="4071323"/>
            <a:ext cx="9773598" cy="3210342"/>
          </a:xfrm>
          <a:prstGeom prst="rect">
            <a:avLst/>
          </a:prstGeom>
          <a:solidFill>
            <a:srgbClr val="9F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5"/>
          <p:cNvSpPr/>
          <p:nvPr/>
        </p:nvSpPr>
        <p:spPr>
          <a:xfrm>
            <a:off x="452980" y="5865866"/>
            <a:ext cx="9779000" cy="1415799"/>
          </a:xfrm>
          <a:prstGeom prst="rect">
            <a:avLst/>
          </a:prstGeom>
          <a:solidFill>
            <a:srgbClr val="74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4"/>
          <p:cNvSpPr/>
          <p:nvPr/>
        </p:nvSpPr>
        <p:spPr>
          <a:xfrm>
            <a:off x="475303" y="758183"/>
            <a:ext cx="4867180" cy="1664323"/>
          </a:xfrm>
          <a:prstGeom prst="rect">
            <a:avLst/>
          </a:prstGeom>
          <a:solidFill>
            <a:srgbClr val="89B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4"/>
          <p:cNvSpPr/>
          <p:nvPr/>
        </p:nvSpPr>
        <p:spPr>
          <a:xfrm>
            <a:off x="5342480" y="2406740"/>
            <a:ext cx="4906418" cy="1664323"/>
          </a:xfrm>
          <a:prstGeom prst="rect">
            <a:avLst/>
          </a:prstGeom>
          <a:solidFill>
            <a:srgbClr val="89B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99" y="335669"/>
            <a:ext cx="6147807" cy="70142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07976" y="419608"/>
            <a:ext cx="4087906" cy="504495"/>
          </a:xfrm>
          <a:prstGeom prst="rect">
            <a:avLst/>
          </a:prstGeom>
          <a:solidFill>
            <a:srgbClr val="0F5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163679" y="418939"/>
            <a:ext cx="4370294" cy="560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6 </a:t>
            </a:r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objectifs</a:t>
            </a:r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du plan </a:t>
            </a:r>
            <a:r>
              <a:rPr lang="en-US" sz="16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d’action</a:t>
            </a:r>
            <a:r>
              <a:rPr lang="en-US" sz="16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</a:p>
          <a:p>
            <a:pPr algn="ctr"/>
            <a:r>
              <a:rPr lang="en-US" sz="10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déclinés</a:t>
            </a:r>
            <a:r>
              <a:rPr lang="en-US" sz="10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10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en</a:t>
            </a:r>
            <a:r>
              <a:rPr lang="en-US" sz="10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actions, </a:t>
            </a:r>
            <a:r>
              <a:rPr lang="en-US" sz="10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elles</a:t>
            </a:r>
            <a:r>
              <a:rPr lang="en-US" sz="10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-m</a:t>
            </a:r>
            <a:r>
              <a:rPr lang="fr-FR" sz="1000" b="1" dirty="0" err="1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êmes</a:t>
            </a:r>
            <a:r>
              <a:rPr lang="fr-FR" sz="10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 déclinées en activités</a:t>
            </a:r>
            <a:endParaRPr lang="fr-FR" sz="1000" b="1" i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4086987" y="594006"/>
            <a:ext cx="2001685" cy="5247298"/>
            <a:chOff x="4086987" y="594006"/>
            <a:chExt cx="2001685" cy="5247298"/>
          </a:xfrm>
        </p:grpSpPr>
        <p:sp>
          <p:nvSpPr>
            <p:cNvPr id="2" name="ZoneTexte 1"/>
            <p:cNvSpPr txBox="1"/>
            <p:nvPr/>
          </p:nvSpPr>
          <p:spPr>
            <a:xfrm>
              <a:off x="4118519" y="594006"/>
              <a:ext cx="729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0" b="1" dirty="0">
                  <a:solidFill>
                    <a:srgbClr val="661B35">
                      <a:alpha val="15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359467" y="594006"/>
              <a:ext cx="729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0" b="1" dirty="0">
                  <a:solidFill>
                    <a:srgbClr val="661B35">
                      <a:alpha val="15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118519" y="2388489"/>
              <a:ext cx="729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0" b="1" dirty="0">
                  <a:solidFill>
                    <a:srgbClr val="661B35">
                      <a:alpha val="15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359467" y="2388489"/>
              <a:ext cx="729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0" b="1" dirty="0">
                  <a:solidFill>
                    <a:srgbClr val="661B35">
                      <a:alpha val="15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086987" y="3902312"/>
              <a:ext cx="729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0" b="1" dirty="0">
                  <a:solidFill>
                    <a:srgbClr val="661B35">
                      <a:alpha val="15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359467" y="3902312"/>
              <a:ext cx="7292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0" b="1" dirty="0">
                  <a:solidFill>
                    <a:srgbClr val="661B35">
                      <a:alpha val="15000"/>
                    </a:srgbClr>
                  </a:solidFill>
                  <a:latin typeface="Arial" charset="0"/>
                  <a:ea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3198404" y="6437629"/>
            <a:ext cx="1338873" cy="638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900" i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Déclinaison du plan</a:t>
            </a:r>
          </a:p>
          <a:p>
            <a:pPr algn="ctr"/>
            <a:r>
              <a:rPr lang="fr-FR" sz="900" i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d’action en écogestes</a:t>
            </a:r>
          </a:p>
          <a:p>
            <a:pPr algn="ctr"/>
            <a:r>
              <a:rPr lang="fr-FR" sz="900" i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à porter par tous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284672" y="6402774"/>
            <a:ext cx="1555092" cy="638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sz="900" i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Conduite d’un programme</a:t>
            </a:r>
          </a:p>
          <a:p>
            <a:pPr algn="ctr"/>
            <a:r>
              <a:rPr lang="fr-FR" sz="900" i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d’accompagnement pour</a:t>
            </a:r>
          </a:p>
          <a:p>
            <a:pPr algn="ctr"/>
            <a:r>
              <a:rPr lang="fr-FR" sz="900" i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   la mise en </a:t>
            </a:r>
            <a:r>
              <a:rPr lang="fr-FR" sz="900" i="1" dirty="0" err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oeuvre</a:t>
            </a:r>
            <a:r>
              <a:rPr lang="fr-FR" sz="900" i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des</a:t>
            </a:r>
          </a:p>
          <a:p>
            <a:pPr algn="ctr"/>
            <a:r>
              <a:rPr lang="fr-FR" sz="900" i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        bonnes pratiques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441108" y="6506175"/>
            <a:ext cx="1836584" cy="493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rPr>
              <a:t>Actions pour les </a:t>
            </a:r>
            <a:r>
              <a:rPr lang="en-US" sz="1600" b="1" dirty="0" err="1">
                <a:solidFill>
                  <a:schemeClr val="accent2"/>
                </a:solidFill>
                <a:latin typeface="Arial Black" charset="0"/>
                <a:ea typeface="Arial Black" charset="0"/>
                <a:cs typeface="Arial Black" charset="0"/>
              </a:rPr>
              <a:t>usagers</a:t>
            </a:r>
            <a:endParaRPr lang="en-US" sz="1600" b="1" dirty="0">
              <a:solidFill>
                <a:schemeClr val="accent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67373" y="1121637"/>
            <a:ext cx="3655707" cy="814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Limiter les </a:t>
            </a:r>
            <a:b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prélèvements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Réduire les prélèvements des eaux souterraines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Suivre et contrôler les prélèvements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Contrôler les extensions des superficies irriguées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67373" y="2675040"/>
            <a:ext cx="3655707" cy="8144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Recourir aux </a:t>
            </a:r>
            <a:b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ressources  en eau alternatives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Réutiliser les eaux usées épurées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Collecter et valoriser les eaux pluviales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67374" y="4202121"/>
            <a:ext cx="3673734" cy="954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Aménager les bassins versants </a:t>
            </a:r>
          </a:p>
          <a:p>
            <a:r>
              <a:rPr lang="fr-FR" sz="1100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et les adapter aux changements climatiques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Renforcer le traitement biologique et mécanique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Améliorer la gestion des crues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Améliorer la gestion de la sécheresse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073020" y="1042725"/>
            <a:ext cx="3906551" cy="987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Préserver la qualité </a:t>
            </a:r>
            <a:b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des ressources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Établir les périmètres de protection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Contrôler et gérer les rejets industriels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Réduire la pollution agricole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Assainir et valoriser les eaux usées domestiques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073021" y="2620489"/>
            <a:ext cx="4032676" cy="987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Économiser et </a:t>
            </a:r>
            <a:b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valoriser les ressources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Améliorer et adapter les pratiques agricoles : 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   économie et valorisation des eaux d'irrigation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Améliorer l'efficience des réseaux de distribution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Économiser l’eau à l’échelle des usages domestiques,     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   touristiques et industriels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073021" y="4271343"/>
            <a:ext cx="4032676" cy="9870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Mettre en place un </a:t>
            </a:r>
            <a:b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fr-FR" b="1" dirty="0">
                <a:solidFill>
                  <a:srgbClr val="B2432D"/>
                </a:solidFill>
                <a:latin typeface="Arial Black" charset="0"/>
                <a:ea typeface="Arial Black" charset="0"/>
                <a:cs typeface="Arial Black" charset="0"/>
              </a:rPr>
              <a:t>système de gouvernance 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Renforcer le rôle des institutions dans la GIRE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Renforcer les capacités, former et éduquer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Informer, sensibiliser et impliquer activement les usagers</a:t>
            </a:r>
          </a:p>
          <a:p>
            <a:r>
              <a:rPr lang="fr-FR" sz="1100" b="1" dirty="0">
                <a:solidFill>
                  <a:srgbClr val="0F5259"/>
                </a:solidFill>
                <a:latin typeface="Arial" charset="0"/>
                <a:ea typeface="Arial" charset="0"/>
                <a:cs typeface="Arial" charset="0"/>
              </a:rPr>
              <a:t>&gt; Garantir une solidarité amont-aval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5827712" y="4158190"/>
            <a:ext cx="2023835" cy="445866"/>
            <a:chOff x="5827712" y="4063594"/>
            <a:chExt cx="2023835" cy="445866"/>
          </a:xfrm>
        </p:grpSpPr>
        <p:sp>
          <p:nvSpPr>
            <p:cNvPr id="25" name="ZoneTexte 24"/>
            <p:cNvSpPr txBox="1"/>
            <p:nvPr/>
          </p:nvSpPr>
          <p:spPr>
            <a:xfrm>
              <a:off x="6042492" y="4071089"/>
              <a:ext cx="624035" cy="1636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r-FR" sz="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cibles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666527" y="4063594"/>
              <a:ext cx="1128357" cy="1636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r-FR" sz="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concertation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711497" y="4199909"/>
              <a:ext cx="1128357" cy="1636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r-FR" sz="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échange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723190" y="4314030"/>
              <a:ext cx="1128357" cy="1636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r-FR" sz="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implication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827712" y="4200376"/>
              <a:ext cx="864609" cy="1872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r-FR" sz="800" b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solutions</a:t>
              </a:r>
              <a:endParaRPr lang="fr-FR" sz="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ea typeface="Arial Black" charset="0"/>
                <a:cs typeface="Arial Black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898540" y="4322168"/>
              <a:ext cx="864609" cy="1872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r-FR" sz="800" b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Black" charset="0"/>
                  <a:ea typeface="Arial Black" charset="0"/>
                  <a:cs typeface="Arial Black" charset="0"/>
                </a:rPr>
                <a:t>actions</a:t>
              </a:r>
              <a:endParaRPr lang="fr-FR" sz="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ea typeface="Arial Black" charset="0"/>
                <a:cs typeface="Arial Black" charset="0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3583807" y="6103022"/>
            <a:ext cx="50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948279" y="6103022"/>
            <a:ext cx="50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2432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87828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3">
      <a:dk1>
        <a:srgbClr val="18737C"/>
      </a:dk1>
      <a:lt1>
        <a:srgbClr val="FFFFFF"/>
      </a:lt1>
      <a:dk2>
        <a:srgbClr val="18737C"/>
      </a:dk2>
      <a:lt2>
        <a:srgbClr val="FFFFFF"/>
      </a:lt2>
      <a:accent1>
        <a:srgbClr val="D2633A"/>
      </a:accent1>
      <a:accent2>
        <a:srgbClr val="F69F07"/>
      </a:accent2>
      <a:accent3>
        <a:srgbClr val="89BFCC"/>
      </a:accent3>
      <a:accent4>
        <a:srgbClr val="18737C"/>
      </a:accent4>
      <a:accent5>
        <a:srgbClr val="FFFFFF"/>
      </a:accent5>
      <a:accent6>
        <a:srgbClr val="FFFFFF"/>
      </a:accent6>
      <a:hlink>
        <a:srgbClr val="18737C"/>
      </a:hlink>
      <a:folHlink>
        <a:srgbClr val="89BFC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VENTION EAU-MODELE PPT" id="{99CF8D72-A66B-554D-9A65-FA298F43A2AC}" vid="{8EC1A5D3-327F-DB43-A2FE-2B46FB81513C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CONVENTION EAU-MODELE PPT</Template>
  <TotalTime>0</TotalTime>
  <Words>1106</Words>
  <Application>Microsoft Office PowerPoint</Application>
  <PresentationFormat>Benutzerdefiniert</PresentationFormat>
  <Paragraphs>348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Thème Office</vt:lpstr>
      <vt:lpstr>titre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TELECHARGEZ LE PLAN D’ACTION ET LA DECLARATION:</vt:lpstr>
      <vt:lpstr>www.convention-eau-tensift.ma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aude@patte-blanche.com</dc:creator>
  <cp:lastModifiedBy>Marc Haering</cp:lastModifiedBy>
  <cp:revision>186</cp:revision>
  <cp:lastPrinted>2018-10-30T10:38:05Z</cp:lastPrinted>
  <dcterms:created xsi:type="dcterms:W3CDTF">2017-11-27T15:49:00Z</dcterms:created>
  <dcterms:modified xsi:type="dcterms:W3CDTF">2020-02-14T16:57:00Z</dcterms:modified>
</cp:coreProperties>
</file>